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91" r:id="rId2"/>
    <p:sldId id="256" r:id="rId3"/>
    <p:sldId id="286" r:id="rId4"/>
    <p:sldId id="265" r:id="rId5"/>
    <p:sldId id="277" r:id="rId6"/>
    <p:sldId id="278" r:id="rId7"/>
    <p:sldId id="279" r:id="rId8"/>
    <p:sldId id="305" r:id="rId9"/>
    <p:sldId id="300" r:id="rId10"/>
    <p:sldId id="301" r:id="rId11"/>
    <p:sldId id="304" r:id="rId12"/>
    <p:sldId id="303" r:id="rId13"/>
    <p:sldId id="302" r:id="rId14"/>
    <p:sldId id="280" r:id="rId15"/>
    <p:sldId id="306" r:id="rId16"/>
    <p:sldId id="308" r:id="rId17"/>
    <p:sldId id="294" r:id="rId18"/>
    <p:sldId id="274" r:id="rId19"/>
    <p:sldId id="273" r:id="rId20"/>
    <p:sldId id="307" r:id="rId21"/>
    <p:sldId id="275" r:id="rId22"/>
    <p:sldId id="310"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91" autoAdjust="0"/>
    <p:restoredTop sz="78276" autoAdjust="0"/>
  </p:normalViewPr>
  <p:slideViewPr>
    <p:cSldViewPr snapToGrid="0">
      <p:cViewPr varScale="1">
        <p:scale>
          <a:sx n="58" d="100"/>
          <a:sy n="58" d="100"/>
        </p:scale>
        <p:origin x="1770" y="48"/>
      </p:cViewPr>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0C52D4-275F-4B87-8D02-9F4390CFD303}" type="datetimeFigureOut">
              <a:rPr lang="en-US" smtClean="0"/>
              <a:t>8/10/2016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1FE062-C944-4EE8-B963-7F5EF0C2073E}" type="slidenum">
              <a:rPr lang="en-US" smtClean="0"/>
              <a:t>‹#›</a:t>
            </a:fld>
            <a:endParaRPr lang="en-US"/>
          </a:p>
        </p:txBody>
      </p:sp>
    </p:spTree>
    <p:extLst>
      <p:ext uri="{BB962C8B-B14F-4D97-AF65-F5344CB8AC3E}">
        <p14:creationId xmlns:p14="http://schemas.microsoft.com/office/powerpoint/2010/main" val="4008347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FE062-C944-4EE8-B963-7F5EF0C2073E}" type="slidenum">
              <a:rPr lang="en-US" smtClean="0"/>
              <a:t>1</a:t>
            </a:fld>
            <a:endParaRPr lang="en-US"/>
          </a:p>
        </p:txBody>
      </p:sp>
    </p:spTree>
    <p:extLst>
      <p:ext uri="{BB962C8B-B14F-4D97-AF65-F5344CB8AC3E}">
        <p14:creationId xmlns:p14="http://schemas.microsoft.com/office/powerpoint/2010/main" val="890699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bn-BD" dirty="0" smtClean="0">
                <a:latin typeface="NikoshBAN" panose="02000000000000000000" pitchFamily="2" charset="0"/>
                <a:cs typeface="NikoshBAN" panose="02000000000000000000" pitchFamily="2" charset="0"/>
              </a:rPr>
              <a:t>সূর্য</a:t>
            </a:r>
            <a:r>
              <a:rPr lang="bn-BD" baseline="0" dirty="0" smtClean="0">
                <a:latin typeface="NikoshBAN" panose="02000000000000000000" pitchFamily="2" charset="0"/>
                <a:cs typeface="NikoshBAN" panose="02000000000000000000" pitchFamily="2" charset="0"/>
              </a:rPr>
              <a:t> যদি একটি বড় ফুটবলের সমান হয়, তাহলে পৃথিবীর আকার একটি বিন্দুর সমান।</a:t>
            </a:r>
            <a:endParaRPr lang="en-US" dirty="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0"/>
          </p:nvPr>
        </p:nvSpPr>
        <p:spPr/>
        <p:txBody>
          <a:bodyPr/>
          <a:lstStyle/>
          <a:p>
            <a:fld id="{421FE062-C944-4EE8-B963-7F5EF0C2073E}" type="slidenum">
              <a:rPr lang="en-US" smtClean="0"/>
              <a:t>11</a:t>
            </a:fld>
            <a:endParaRPr lang="en-US"/>
          </a:p>
        </p:txBody>
      </p:sp>
    </p:spTree>
    <p:extLst>
      <p:ext uri="{BB962C8B-B14F-4D97-AF65-F5344CB8AC3E}">
        <p14:creationId xmlns:p14="http://schemas.microsoft.com/office/powerpoint/2010/main" val="1261958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bn-BD" dirty="0" smtClean="0">
                <a:latin typeface="NikoshBAN" panose="02000000000000000000" pitchFamily="2" charset="0"/>
                <a:cs typeface="NikoshBAN" panose="02000000000000000000" pitchFamily="2" charset="0"/>
              </a:rPr>
              <a:t>চাঁদ আলো পাই সূর্য</a:t>
            </a:r>
            <a:r>
              <a:rPr lang="bn-BD" baseline="0" dirty="0" smtClean="0">
                <a:latin typeface="NikoshBAN" panose="02000000000000000000" pitchFamily="2" charset="0"/>
                <a:cs typeface="NikoshBAN" panose="02000000000000000000" pitchFamily="2" charset="0"/>
              </a:rPr>
              <a:t> থেকে। চাঁদ পৃথিবীকে কেন্দ্র করে ঘুরে। </a:t>
            </a:r>
            <a:endParaRPr lang="en-US" dirty="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0"/>
          </p:nvPr>
        </p:nvSpPr>
        <p:spPr/>
        <p:txBody>
          <a:bodyPr/>
          <a:lstStyle/>
          <a:p>
            <a:fld id="{421FE062-C944-4EE8-B963-7F5EF0C2073E}" type="slidenum">
              <a:rPr lang="en-US" smtClean="0"/>
              <a:t>12</a:t>
            </a:fld>
            <a:endParaRPr lang="en-US"/>
          </a:p>
        </p:txBody>
      </p:sp>
    </p:spTree>
    <p:extLst>
      <p:ext uri="{BB962C8B-B14F-4D97-AF65-F5344CB8AC3E}">
        <p14:creationId xmlns:p14="http://schemas.microsoft.com/office/powerpoint/2010/main" val="1512321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bn-BD" dirty="0" smtClean="0">
                <a:latin typeface="NikoshBAN" panose="02000000000000000000" pitchFamily="2" charset="0"/>
                <a:cs typeface="NikoshBAN" panose="02000000000000000000" pitchFamily="2" charset="0"/>
              </a:rPr>
              <a:t>আমরা চাঁদকে আলোকিত দেখি,</a:t>
            </a:r>
            <a:r>
              <a:rPr lang="bn-BD" baseline="0" dirty="0" smtClean="0">
                <a:latin typeface="NikoshBAN" panose="02000000000000000000" pitchFamily="2" charset="0"/>
                <a:cs typeface="NikoshBAN" panose="02000000000000000000" pitchFamily="2" charset="0"/>
              </a:rPr>
              <a:t> কারণ সূর্যের আলো চাঁদে প্রতিফলিত হয়।</a:t>
            </a:r>
            <a:endParaRPr lang="en-US" dirty="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0"/>
          </p:nvPr>
        </p:nvSpPr>
        <p:spPr/>
        <p:txBody>
          <a:bodyPr/>
          <a:lstStyle/>
          <a:p>
            <a:fld id="{421FE062-C944-4EE8-B963-7F5EF0C2073E}" type="slidenum">
              <a:rPr lang="en-US" smtClean="0"/>
              <a:t>13</a:t>
            </a:fld>
            <a:endParaRPr lang="en-US"/>
          </a:p>
        </p:txBody>
      </p:sp>
    </p:spTree>
    <p:extLst>
      <p:ext uri="{BB962C8B-B14F-4D97-AF65-F5344CB8AC3E}">
        <p14:creationId xmlns:p14="http://schemas.microsoft.com/office/powerpoint/2010/main" val="3425505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bn-BD" dirty="0" smtClean="0">
                <a:latin typeface="NikoshBAN" panose="02000000000000000000" pitchFamily="2" charset="0"/>
                <a:cs typeface="NikoshBAN" panose="02000000000000000000" pitchFamily="2" charset="0"/>
              </a:rPr>
              <a:t>শিক্ষার্থীদের</a:t>
            </a:r>
            <a:r>
              <a:rPr lang="bn-BD" baseline="0" dirty="0" smtClean="0">
                <a:latin typeface="NikoshBAN" panose="02000000000000000000" pitchFamily="2" charset="0"/>
                <a:cs typeface="NikoshBAN" panose="02000000000000000000" pitchFamily="2" charset="0"/>
              </a:rPr>
              <a:t> ৫/৬ টি দলে ভাগ করে কাজ দেয়া যেতে পারে। সূর্য সৃষ্টি হওয়ার পর তার অবশিষ্ট অংশ মহাকাশে ধূলিকণার মত ভেসে বেড়িয়েছে। তার লক্ষ লক্ষ বছর পর এই  ধূলিকণা একত্রিত হয়ে পৃথিবী সৃষ্টি হয়েছে।</a:t>
            </a:r>
            <a:endParaRPr lang="en-US" dirty="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0"/>
          </p:nvPr>
        </p:nvSpPr>
        <p:spPr/>
        <p:txBody>
          <a:bodyPr/>
          <a:lstStyle/>
          <a:p>
            <a:fld id="{421FE062-C944-4EE8-B963-7F5EF0C2073E}" type="slidenum">
              <a:rPr lang="en-US" smtClean="0"/>
              <a:t>14</a:t>
            </a:fld>
            <a:endParaRPr lang="en-US"/>
          </a:p>
        </p:txBody>
      </p:sp>
    </p:spTree>
    <p:extLst>
      <p:ext uri="{BB962C8B-B14F-4D97-AF65-F5344CB8AC3E}">
        <p14:creationId xmlns:p14="http://schemas.microsoft.com/office/powerpoint/2010/main" val="816679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bn-BD" dirty="0" smtClean="0">
                <a:latin typeface="NikoshBAN" panose="02000000000000000000" pitchFamily="2" charset="0"/>
                <a:cs typeface="NikoshBAN" panose="02000000000000000000" pitchFamily="2" charset="0"/>
              </a:rPr>
              <a:t>ধূলিকণা</a:t>
            </a:r>
            <a:r>
              <a:rPr lang="bn-BD" baseline="0" dirty="0" smtClean="0">
                <a:latin typeface="NikoshBAN" panose="02000000000000000000" pitchFamily="2" charset="0"/>
                <a:cs typeface="NikoshBAN" panose="02000000000000000000" pitchFamily="2" charset="0"/>
              </a:rPr>
              <a:t> একত্রিত হয়ে উত্তপ্ত পৃথিবী সৃষ্টি হয়, ধীরে ধীরে ঠাণ্ডা হয়ে বায়ুমণ্ডল ও তরল পানি সৃষ্টি হয়। বায়ুমণ্ডলে অক্সিজেন ও নাইট্রোজেনের পরিমাণ বৃদ্ধি পেয়ে বর্তমান পৃথিবীর সৃষ্টি হয়।</a:t>
            </a:r>
            <a:endParaRPr lang="en-US" dirty="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0"/>
          </p:nvPr>
        </p:nvSpPr>
        <p:spPr/>
        <p:txBody>
          <a:bodyPr/>
          <a:lstStyle/>
          <a:p>
            <a:fld id="{421FE062-C944-4EE8-B963-7F5EF0C2073E}" type="slidenum">
              <a:rPr lang="en-US" smtClean="0"/>
              <a:t>15</a:t>
            </a:fld>
            <a:endParaRPr lang="en-US"/>
          </a:p>
        </p:txBody>
      </p:sp>
    </p:spTree>
    <p:extLst>
      <p:ext uri="{BB962C8B-B14F-4D97-AF65-F5344CB8AC3E}">
        <p14:creationId xmlns:p14="http://schemas.microsoft.com/office/powerpoint/2010/main" val="4246314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FE062-C944-4EE8-B963-7F5EF0C2073E}" type="slidenum">
              <a:rPr lang="en-US" smtClean="0"/>
              <a:t>16</a:t>
            </a:fld>
            <a:endParaRPr lang="en-US"/>
          </a:p>
        </p:txBody>
      </p:sp>
    </p:spTree>
    <p:extLst>
      <p:ext uri="{BB962C8B-B14F-4D97-AF65-F5344CB8AC3E}">
        <p14:creationId xmlns:p14="http://schemas.microsoft.com/office/powerpoint/2010/main" val="3144517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bn-BD" sz="1200" dirty="0" smtClean="0">
                <a:latin typeface="NikoshBAN" panose="02000000000000000000" pitchFamily="2" charset="0"/>
                <a:cs typeface="NikoshBAN" panose="02000000000000000000" pitchFamily="2" charset="0"/>
              </a:rPr>
              <a:t>ধূলিকণা একত্রিত হয়ে</a:t>
            </a:r>
            <a:r>
              <a:rPr lang="bn-BD" sz="1200" baseline="0" dirty="0" smtClean="0">
                <a:latin typeface="NikoshBAN" panose="02000000000000000000" pitchFamily="2" charset="0"/>
                <a:cs typeface="NikoshBAN" panose="02000000000000000000" pitchFamily="2" charset="0"/>
              </a:rPr>
              <a:t> </a:t>
            </a:r>
            <a:r>
              <a:rPr lang="bn-BD" sz="1200" dirty="0" smtClean="0">
                <a:latin typeface="NikoshBAN" panose="02000000000000000000" pitchFamily="2" charset="0"/>
                <a:cs typeface="NikoshBAN" panose="02000000000000000000" pitchFamily="2" charset="0"/>
              </a:rPr>
              <a:t>উত্তপ্ত পৃথিবী  </a:t>
            </a:r>
            <a:r>
              <a:rPr lang="bn-BD" sz="1200" dirty="0" smtClean="0">
                <a:latin typeface="NikoshBAN" panose="02000000000000000000" pitchFamily="2" charset="0"/>
                <a:cs typeface="NikoshBAN" panose="02000000000000000000" pitchFamily="2" charset="0"/>
                <a:sym typeface="Wingdings" panose="05000000000000000000" pitchFamily="2" charset="2"/>
              </a:rPr>
              <a:t></a:t>
            </a:r>
            <a:r>
              <a:rPr lang="bn-BD" sz="1200" dirty="0" smtClean="0">
                <a:latin typeface="NikoshBAN" panose="02000000000000000000" pitchFamily="2" charset="0"/>
                <a:cs typeface="NikoshBAN" panose="02000000000000000000" pitchFamily="2" charset="0"/>
              </a:rPr>
              <a:t> ধীরে ধীরে ঠাণ্ডা   </a:t>
            </a:r>
            <a:r>
              <a:rPr lang="bn-BD" sz="1200" dirty="0" smtClean="0">
                <a:latin typeface="NikoshBAN" panose="02000000000000000000" pitchFamily="2" charset="0"/>
                <a:cs typeface="NikoshBAN" panose="02000000000000000000" pitchFamily="2" charset="0"/>
                <a:sym typeface="Wingdings" panose="05000000000000000000" pitchFamily="2" charset="2"/>
              </a:rPr>
              <a:t></a:t>
            </a:r>
            <a:r>
              <a:rPr lang="bn-BD" sz="1200" dirty="0" smtClean="0">
                <a:latin typeface="NikoshBAN" panose="02000000000000000000" pitchFamily="2" charset="0"/>
                <a:cs typeface="NikoshBAN" panose="02000000000000000000" pitchFamily="2" charset="0"/>
              </a:rPr>
              <a:t>বায়ুমণ্ডল ও তরল পানি সৃষ্টি  </a:t>
            </a:r>
            <a:r>
              <a:rPr lang="bn-BD" sz="1200" dirty="0" smtClean="0">
                <a:latin typeface="NikoshBAN" panose="02000000000000000000" pitchFamily="2" charset="0"/>
                <a:cs typeface="NikoshBAN" panose="02000000000000000000" pitchFamily="2" charset="0"/>
                <a:sym typeface="Wingdings" panose="05000000000000000000" pitchFamily="2" charset="2"/>
              </a:rPr>
              <a:t></a:t>
            </a:r>
            <a:r>
              <a:rPr lang="bn-BD" sz="1200" dirty="0" smtClean="0">
                <a:latin typeface="NikoshBAN" panose="02000000000000000000" pitchFamily="2" charset="0"/>
                <a:cs typeface="NikoshBAN" panose="02000000000000000000" pitchFamily="2" charset="0"/>
              </a:rPr>
              <a:t>   বর্তমান পৃথিবী</a:t>
            </a:r>
            <a:endParaRPr lang="en-US" sz="1200" dirty="0" smtClean="0">
              <a:latin typeface="NikoshBAN" panose="02000000000000000000" pitchFamily="2" charset="0"/>
              <a:cs typeface="NikoshBAN" panose="02000000000000000000" pitchFamily="2" charset="0"/>
            </a:endParaRPr>
          </a:p>
          <a:p>
            <a:endParaRPr lang="en-US" dirty="0"/>
          </a:p>
        </p:txBody>
      </p:sp>
      <p:sp>
        <p:nvSpPr>
          <p:cNvPr id="4" name="Slide Number Placeholder 3"/>
          <p:cNvSpPr>
            <a:spLocks noGrp="1"/>
          </p:cNvSpPr>
          <p:nvPr>
            <p:ph type="sldNum" sz="quarter" idx="10"/>
          </p:nvPr>
        </p:nvSpPr>
        <p:spPr/>
        <p:txBody>
          <a:bodyPr/>
          <a:lstStyle/>
          <a:p>
            <a:fld id="{421FE062-C944-4EE8-B963-7F5EF0C2073E}" type="slidenum">
              <a:rPr lang="en-US" smtClean="0"/>
              <a:t>17</a:t>
            </a:fld>
            <a:endParaRPr lang="en-US"/>
          </a:p>
        </p:txBody>
      </p:sp>
    </p:spTree>
    <p:extLst>
      <p:ext uri="{BB962C8B-B14F-4D97-AF65-F5344CB8AC3E}">
        <p14:creationId xmlns:p14="http://schemas.microsoft.com/office/powerpoint/2010/main" val="3099493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bn-BD" sz="2800" dirty="0" smtClean="0">
                <a:latin typeface="NikoshBAN" panose="02000000000000000000" pitchFamily="2" charset="0"/>
                <a:cs typeface="NikoshBAN" panose="02000000000000000000" pitchFamily="2" charset="0"/>
              </a:rPr>
              <a:t>প্রশ্নগুলির সাথে</a:t>
            </a:r>
            <a:r>
              <a:rPr lang="bn-BD" sz="2800" baseline="0" dirty="0" smtClean="0">
                <a:latin typeface="NikoshBAN" panose="02000000000000000000" pitchFamily="2" charset="0"/>
                <a:cs typeface="NikoshBAN" panose="02000000000000000000" pitchFamily="2" charset="0"/>
              </a:rPr>
              <a:t> উত্তরগুলি</a:t>
            </a:r>
            <a:r>
              <a:rPr lang="bn-BD" sz="2800" dirty="0" smtClean="0">
                <a:latin typeface="NikoshBAN" panose="02000000000000000000" pitchFamily="2" charset="0"/>
                <a:cs typeface="NikoshBAN" panose="02000000000000000000" pitchFamily="2" charset="0"/>
              </a:rPr>
              <a:t> মিলিয়ে দেখি, প্রয়োজনে পাঠ্যবইয়ের</a:t>
            </a:r>
            <a:r>
              <a:rPr lang="bn-BD" sz="2800" baseline="0" dirty="0" smtClean="0">
                <a:latin typeface="NikoshBAN" panose="02000000000000000000" pitchFamily="2" charset="0"/>
                <a:cs typeface="NikoshBAN" panose="02000000000000000000" pitchFamily="2" charset="0"/>
              </a:rPr>
              <a:t> সহায়তা নেয়া যেতে পারে। ১) ৮ টি    ২) ২৭ দিন ৮ ঘন্টা       ৩)   ১ টি বিন্দুর সমান        ৪) উৎতপ্ত ছিল।   </a:t>
            </a:r>
            <a:endParaRPr lang="en-US" sz="2800" dirty="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0"/>
          </p:nvPr>
        </p:nvSpPr>
        <p:spPr/>
        <p:txBody>
          <a:bodyPr/>
          <a:lstStyle/>
          <a:p>
            <a:fld id="{421FE062-C944-4EE8-B963-7F5EF0C2073E}" type="slidenum">
              <a:rPr lang="en-US" smtClean="0"/>
              <a:t>18</a:t>
            </a:fld>
            <a:endParaRPr lang="en-US"/>
          </a:p>
        </p:txBody>
      </p:sp>
    </p:spTree>
    <p:extLst>
      <p:ext uri="{BB962C8B-B14F-4D97-AF65-F5344CB8AC3E}">
        <p14:creationId xmlns:p14="http://schemas.microsoft.com/office/powerpoint/2010/main" val="4118422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bn-BD" dirty="0" smtClean="0">
                <a:latin typeface="NikoshBAN" panose="02000000000000000000" pitchFamily="2" charset="0"/>
                <a:cs typeface="NikoshBAN" panose="02000000000000000000" pitchFamily="2" charset="0"/>
              </a:rPr>
              <a:t>ভূমিকাগুলি পোস্টার পেপারে তৈরী</a:t>
            </a:r>
            <a:r>
              <a:rPr lang="bn-BD" baseline="0" dirty="0" smtClean="0">
                <a:latin typeface="NikoshBAN" panose="02000000000000000000" pitchFamily="2" charset="0"/>
                <a:cs typeface="NikoshBAN" panose="02000000000000000000" pitchFamily="2" charset="0"/>
              </a:rPr>
              <a:t> করে আনা যেতে পারে।</a:t>
            </a:r>
            <a:endParaRPr lang="en-US" dirty="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0"/>
          </p:nvPr>
        </p:nvSpPr>
        <p:spPr/>
        <p:txBody>
          <a:bodyPr/>
          <a:lstStyle/>
          <a:p>
            <a:fld id="{421FE062-C944-4EE8-B963-7F5EF0C2073E}" type="slidenum">
              <a:rPr lang="en-US" smtClean="0"/>
              <a:t>19</a:t>
            </a:fld>
            <a:endParaRPr lang="en-US"/>
          </a:p>
        </p:txBody>
      </p:sp>
    </p:spTree>
    <p:extLst>
      <p:ext uri="{BB962C8B-B14F-4D97-AF65-F5344CB8AC3E}">
        <p14:creationId xmlns:p14="http://schemas.microsoft.com/office/powerpoint/2010/main" val="1938853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FE062-C944-4EE8-B963-7F5EF0C2073E}" type="slidenum">
              <a:rPr lang="en-US" smtClean="0"/>
              <a:t>20</a:t>
            </a:fld>
            <a:endParaRPr lang="en-US"/>
          </a:p>
        </p:txBody>
      </p:sp>
    </p:spTree>
    <p:extLst>
      <p:ext uri="{BB962C8B-B14F-4D97-AF65-F5344CB8AC3E}">
        <p14:creationId xmlns:p14="http://schemas.microsoft.com/office/powerpoint/2010/main" val="3777333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t>পাঠ</a:t>
            </a:r>
            <a:r>
              <a:rPr lang="bn-BD" baseline="0" dirty="0" smtClean="0"/>
              <a:t> সংশ্লিষ্ঠ্য ছবি ব্যবহার করা হয়েছে। </a:t>
            </a:r>
            <a:endParaRPr lang="en-US" dirty="0"/>
          </a:p>
        </p:txBody>
      </p:sp>
      <p:sp>
        <p:nvSpPr>
          <p:cNvPr id="4" name="Slide Number Placeholder 3"/>
          <p:cNvSpPr>
            <a:spLocks noGrp="1"/>
          </p:cNvSpPr>
          <p:nvPr>
            <p:ph type="sldNum" sz="quarter" idx="10"/>
          </p:nvPr>
        </p:nvSpPr>
        <p:spPr/>
        <p:txBody>
          <a:bodyPr/>
          <a:lstStyle/>
          <a:p>
            <a:fld id="{421FE062-C944-4EE8-B963-7F5EF0C2073E}" type="slidenum">
              <a:rPr lang="en-US" smtClean="0"/>
              <a:t>2</a:t>
            </a:fld>
            <a:endParaRPr lang="en-US"/>
          </a:p>
        </p:txBody>
      </p:sp>
    </p:spTree>
    <p:extLst>
      <p:ext uri="{BB962C8B-B14F-4D97-AF65-F5344CB8AC3E}">
        <p14:creationId xmlns:p14="http://schemas.microsoft.com/office/powerpoint/2010/main" val="3181529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FE062-C944-4EE8-B963-7F5EF0C2073E}" type="slidenum">
              <a:rPr lang="en-US" smtClean="0"/>
              <a:t>3</a:t>
            </a:fld>
            <a:endParaRPr lang="en-US"/>
          </a:p>
        </p:txBody>
      </p:sp>
    </p:spTree>
    <p:extLst>
      <p:ext uri="{BB962C8B-B14F-4D97-AF65-F5344CB8AC3E}">
        <p14:creationId xmlns:p14="http://schemas.microsoft.com/office/powerpoint/2010/main" val="984352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sz="5400" dirty="0" smtClean="0">
                <a:latin typeface="NikoshBAN" panose="02000000000000000000" pitchFamily="2" charset="0"/>
                <a:cs typeface="NikoshBAN" panose="02000000000000000000" pitchFamily="2" charset="0"/>
              </a:rPr>
              <a:t>শিক্ষার্থীদের</a:t>
            </a:r>
            <a:r>
              <a:rPr lang="bn-BD" sz="5400" baseline="0" dirty="0" smtClean="0">
                <a:latin typeface="NikoshBAN" panose="02000000000000000000" pitchFamily="2" charset="0"/>
                <a:cs typeface="NikoshBAN" panose="02000000000000000000" pitchFamily="2" charset="0"/>
              </a:rPr>
              <a:t> প্রশ্ন করা হলে তারা বলতে পারে, সূর্যকে কেন্দ্র করে পৃথিবী এবং পৃথিবীকে কেন্দ্র করে চাঁদ ঘুরছে । শিক্ষক শ্রেণিতে প্রশ্ন করতে পারেন এগুলো কোথা থেকে এলো? তা তোমরা জানো কি? তারপর পাঠ ঘোষণা করা যেতে পারে।</a:t>
            </a:r>
            <a:endParaRPr lang="en-US" sz="5400" dirty="0" smtClean="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0"/>
          </p:nvPr>
        </p:nvSpPr>
        <p:spPr/>
        <p:txBody>
          <a:bodyPr/>
          <a:lstStyle/>
          <a:p>
            <a:fld id="{421FE062-C944-4EE8-B963-7F5EF0C2073E}" type="slidenum">
              <a:rPr lang="en-US" smtClean="0"/>
              <a:t>4</a:t>
            </a:fld>
            <a:endParaRPr lang="en-US"/>
          </a:p>
        </p:txBody>
      </p:sp>
    </p:spTree>
    <p:extLst>
      <p:ext uri="{BB962C8B-B14F-4D97-AF65-F5344CB8AC3E}">
        <p14:creationId xmlns:p14="http://schemas.microsoft.com/office/powerpoint/2010/main" val="1109577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bn-BD" dirty="0" smtClean="0">
                <a:latin typeface="NikoshBAN" panose="02000000000000000000" pitchFamily="2" charset="0"/>
                <a:cs typeface="NikoshBAN" panose="02000000000000000000" pitchFamily="2" charset="0"/>
              </a:rPr>
              <a:t>শিক্ষার্থীদের</a:t>
            </a:r>
            <a:r>
              <a:rPr lang="bn-BD" baseline="0" dirty="0" smtClean="0">
                <a:latin typeface="NikoshBAN" panose="02000000000000000000" pitchFamily="2" charset="0"/>
                <a:cs typeface="NikoshBAN" panose="02000000000000000000" pitchFamily="2" charset="0"/>
              </a:rPr>
              <a:t> প্রশ্ন করা হলে তারা বলতে পারে, সূর্যকে কেন্দ্র করে পৃথিবী এবং পৃথিবীকে কেন্দ্র করে চাঁদ ঘুরছে।  তারপর পাঠ ঘোষণা করা যেতে পারে।</a:t>
            </a:r>
            <a:r>
              <a:rPr lang="bn-BD" baseline="0" dirty="0" smtClean="0">
                <a:solidFill>
                  <a:srgbClr val="C00000"/>
                </a:solidFill>
                <a:latin typeface="NikoshBAN" panose="02000000000000000000" pitchFamily="2" charset="0"/>
                <a:cs typeface="NikoshBAN" panose="02000000000000000000" pitchFamily="2" charset="0"/>
              </a:rPr>
              <a:t> পাঠ ঘোষণার পর পাঠ শিরোনাম বোর্ডে লিখে দিলে ভালো হতে পারে।</a:t>
            </a:r>
            <a:endParaRPr lang="en-US" dirty="0">
              <a:solidFill>
                <a:srgbClr val="C00000"/>
              </a:solidFill>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0"/>
          </p:nvPr>
        </p:nvSpPr>
        <p:spPr/>
        <p:txBody>
          <a:bodyPr/>
          <a:lstStyle/>
          <a:p>
            <a:fld id="{421FE062-C944-4EE8-B963-7F5EF0C2073E}" type="slidenum">
              <a:rPr lang="en-US" smtClean="0"/>
              <a:t>5</a:t>
            </a:fld>
            <a:endParaRPr lang="en-US"/>
          </a:p>
        </p:txBody>
      </p:sp>
    </p:spTree>
    <p:extLst>
      <p:ext uri="{BB962C8B-B14F-4D97-AF65-F5344CB8AC3E}">
        <p14:creationId xmlns:p14="http://schemas.microsoft.com/office/powerpoint/2010/main" val="83748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bn-BD" dirty="0" smtClean="0">
                <a:latin typeface="NikoshBAN" panose="02000000000000000000" pitchFamily="2" charset="0"/>
                <a:cs typeface="NikoshBAN" panose="02000000000000000000" pitchFamily="2" charset="0"/>
              </a:rPr>
              <a:t>শিক্ষার্থীরা</a:t>
            </a:r>
            <a:r>
              <a:rPr lang="bn-BD" baseline="0" dirty="0" smtClean="0">
                <a:latin typeface="NikoshBAN" panose="02000000000000000000" pitchFamily="2" charset="0"/>
                <a:cs typeface="NikoshBAN" panose="02000000000000000000" pitchFamily="2" charset="0"/>
              </a:rPr>
              <a:t> কি দেখতে পাচ্ছ? সূর্য আসলে একটি গ্যাসের পিন্ড। এই গ্যাস পিন্ডে হাইড্রোজেন ও অন্যান্য গ্যাস মহাকর্ষ বলের কারণে একত্র হয়ে থাকে।</a:t>
            </a:r>
            <a:endParaRPr lang="en-US" dirty="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0"/>
          </p:nvPr>
        </p:nvSpPr>
        <p:spPr/>
        <p:txBody>
          <a:bodyPr/>
          <a:lstStyle/>
          <a:p>
            <a:fld id="{421FE062-C944-4EE8-B963-7F5EF0C2073E}" type="slidenum">
              <a:rPr lang="en-US" smtClean="0"/>
              <a:t>7</a:t>
            </a:fld>
            <a:endParaRPr lang="en-US"/>
          </a:p>
        </p:txBody>
      </p:sp>
    </p:spTree>
    <p:extLst>
      <p:ext uri="{BB962C8B-B14F-4D97-AF65-F5344CB8AC3E}">
        <p14:creationId xmlns:p14="http://schemas.microsoft.com/office/powerpoint/2010/main" val="119923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bn-BD" dirty="0" smtClean="0">
                <a:latin typeface="NikoshBAN" panose="02000000000000000000" pitchFamily="2" charset="0"/>
                <a:cs typeface="NikoshBAN" panose="02000000000000000000" pitchFamily="2" charset="0"/>
              </a:rPr>
              <a:t>হাইড্রোজেন গ্যাস পরস্পরের সাথে</a:t>
            </a:r>
            <a:r>
              <a:rPr lang="bn-BD" baseline="0" dirty="0" smtClean="0">
                <a:latin typeface="NikoshBAN" panose="02000000000000000000" pitchFamily="2" charset="0"/>
                <a:cs typeface="NikoshBAN" panose="02000000000000000000" pitchFamily="2" charset="0"/>
              </a:rPr>
              <a:t> যুক্ত হওয়ার সময় প্রচুর তাপ ও আলো উৎপন্ন করে। (</a:t>
            </a:r>
            <a:r>
              <a:rPr lang="bn-BD" dirty="0" smtClean="0">
                <a:latin typeface="NikoshBAN" panose="02000000000000000000" pitchFamily="2" charset="0"/>
                <a:cs typeface="NikoshBAN" panose="02000000000000000000" pitchFamily="2" charset="0"/>
              </a:rPr>
              <a:t>সূর্যে</a:t>
            </a:r>
            <a:r>
              <a:rPr lang="bn-BD" baseline="0" dirty="0" smtClean="0">
                <a:latin typeface="NikoshBAN" panose="02000000000000000000" pitchFamily="2" charset="0"/>
                <a:cs typeface="NikoshBAN" panose="02000000000000000000" pitchFamily="2" charset="0"/>
              </a:rPr>
              <a:t> নিউক্লিয় ফিউশন বিক্রিয়ার মাধ্যমে শক্তি তৈরী হলেও তা ষষ্ঠ শ্রেণির বইতে উল্লেখ করা নাই। ফলে বিক্রিয়াটি ডিউটেরিয়াম দিয়ে দেখানো হয় নি।)</a:t>
            </a:r>
            <a:endParaRPr lang="en-US" dirty="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0"/>
          </p:nvPr>
        </p:nvSpPr>
        <p:spPr/>
        <p:txBody>
          <a:bodyPr/>
          <a:lstStyle/>
          <a:p>
            <a:fld id="{421FE062-C944-4EE8-B963-7F5EF0C2073E}" type="slidenum">
              <a:rPr lang="en-US" smtClean="0"/>
              <a:t>8</a:t>
            </a:fld>
            <a:endParaRPr lang="en-US"/>
          </a:p>
        </p:txBody>
      </p:sp>
    </p:spTree>
    <p:extLst>
      <p:ext uri="{BB962C8B-B14F-4D97-AF65-F5344CB8AC3E}">
        <p14:creationId xmlns:p14="http://schemas.microsoft.com/office/powerpoint/2010/main" val="3723959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FE062-C944-4EE8-B963-7F5EF0C2073E}" type="slidenum">
              <a:rPr lang="en-US" smtClean="0"/>
              <a:t>9</a:t>
            </a:fld>
            <a:endParaRPr lang="en-US"/>
          </a:p>
        </p:txBody>
      </p:sp>
    </p:spTree>
    <p:extLst>
      <p:ext uri="{BB962C8B-B14F-4D97-AF65-F5344CB8AC3E}">
        <p14:creationId xmlns:p14="http://schemas.microsoft.com/office/powerpoint/2010/main" val="3194572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latin typeface="NikoshBAN" panose="02000000000000000000" pitchFamily="2" charset="0"/>
                <a:cs typeface="NikoshBAN" panose="02000000000000000000" pitchFamily="2" charset="0"/>
              </a:rPr>
              <a:t>সূর্যের</a:t>
            </a:r>
            <a:r>
              <a:rPr lang="bn-BD" baseline="0" dirty="0" smtClean="0">
                <a:latin typeface="NikoshBAN" panose="02000000000000000000" pitchFamily="2" charset="0"/>
                <a:cs typeface="NikoshBAN" panose="02000000000000000000" pitchFamily="2" charset="0"/>
              </a:rPr>
              <a:t> আলো ও তাপের কিছু পরিমাণ তাপ ও আলো আমাদের পৃথিবীতে আসে।</a:t>
            </a:r>
            <a:endParaRPr lang="en-US" dirty="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0"/>
          </p:nvPr>
        </p:nvSpPr>
        <p:spPr/>
        <p:txBody>
          <a:bodyPr/>
          <a:lstStyle/>
          <a:p>
            <a:fld id="{421FE062-C944-4EE8-B963-7F5EF0C2073E}" type="slidenum">
              <a:rPr lang="en-US" smtClean="0"/>
              <a:t>10</a:t>
            </a:fld>
            <a:endParaRPr lang="en-US"/>
          </a:p>
        </p:txBody>
      </p:sp>
    </p:spTree>
    <p:extLst>
      <p:ext uri="{BB962C8B-B14F-4D97-AF65-F5344CB8AC3E}">
        <p14:creationId xmlns:p14="http://schemas.microsoft.com/office/powerpoint/2010/main" val="1260204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720B63B-212C-465C-BC9E-64B30243691B}" type="datetimeFigureOut">
              <a:rPr lang="en-US" smtClean="0"/>
              <a:t>8/10/2016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C3D73-33FE-4137-8C70-3CDAFF15907F}" type="slidenum">
              <a:rPr lang="en-US" smtClean="0"/>
              <a:t>‹#›</a:t>
            </a:fld>
            <a:endParaRPr lang="en-US"/>
          </a:p>
        </p:txBody>
      </p:sp>
    </p:spTree>
    <p:extLst>
      <p:ext uri="{BB962C8B-B14F-4D97-AF65-F5344CB8AC3E}">
        <p14:creationId xmlns:p14="http://schemas.microsoft.com/office/powerpoint/2010/main" val="4088673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720B63B-212C-465C-BC9E-64B30243691B}" type="datetimeFigureOut">
              <a:rPr lang="en-US" smtClean="0"/>
              <a:t>8/10/2016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C3D73-33FE-4137-8C70-3CDAFF15907F}" type="slidenum">
              <a:rPr lang="en-US" smtClean="0"/>
              <a:t>‹#›</a:t>
            </a:fld>
            <a:endParaRPr lang="en-US"/>
          </a:p>
        </p:txBody>
      </p:sp>
    </p:spTree>
    <p:extLst>
      <p:ext uri="{BB962C8B-B14F-4D97-AF65-F5344CB8AC3E}">
        <p14:creationId xmlns:p14="http://schemas.microsoft.com/office/powerpoint/2010/main" val="1860282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720B63B-212C-465C-BC9E-64B30243691B}" type="datetimeFigureOut">
              <a:rPr lang="en-US" smtClean="0"/>
              <a:t>8/10/2016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C3D73-33FE-4137-8C70-3CDAFF15907F}" type="slidenum">
              <a:rPr lang="en-US" smtClean="0"/>
              <a:t>‹#›</a:t>
            </a:fld>
            <a:endParaRPr lang="en-US"/>
          </a:p>
        </p:txBody>
      </p:sp>
    </p:spTree>
    <p:extLst>
      <p:ext uri="{BB962C8B-B14F-4D97-AF65-F5344CB8AC3E}">
        <p14:creationId xmlns:p14="http://schemas.microsoft.com/office/powerpoint/2010/main" val="4141407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720B63B-212C-465C-BC9E-64B30243691B}" type="datetimeFigureOut">
              <a:rPr lang="en-US" smtClean="0"/>
              <a:t>8/10/2016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C3D73-33FE-4137-8C70-3CDAFF15907F}" type="slidenum">
              <a:rPr lang="en-US" smtClean="0"/>
              <a:t>‹#›</a:t>
            </a:fld>
            <a:endParaRPr lang="en-US"/>
          </a:p>
        </p:txBody>
      </p:sp>
    </p:spTree>
    <p:extLst>
      <p:ext uri="{BB962C8B-B14F-4D97-AF65-F5344CB8AC3E}">
        <p14:creationId xmlns:p14="http://schemas.microsoft.com/office/powerpoint/2010/main" val="751365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20B63B-212C-465C-BC9E-64B30243691B}" type="datetimeFigureOut">
              <a:rPr lang="en-US" smtClean="0"/>
              <a:t>8/10/2016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C3D73-33FE-4137-8C70-3CDAFF15907F}" type="slidenum">
              <a:rPr lang="en-US" smtClean="0"/>
              <a:t>‹#›</a:t>
            </a:fld>
            <a:endParaRPr lang="en-US"/>
          </a:p>
        </p:txBody>
      </p:sp>
    </p:spTree>
    <p:extLst>
      <p:ext uri="{BB962C8B-B14F-4D97-AF65-F5344CB8AC3E}">
        <p14:creationId xmlns:p14="http://schemas.microsoft.com/office/powerpoint/2010/main" val="88776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720B63B-212C-465C-BC9E-64B30243691B}" type="datetimeFigureOut">
              <a:rPr lang="en-US" smtClean="0"/>
              <a:t>8/10/2016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8C3D73-33FE-4137-8C70-3CDAFF15907F}" type="slidenum">
              <a:rPr lang="en-US" smtClean="0"/>
              <a:t>‹#›</a:t>
            </a:fld>
            <a:endParaRPr lang="en-US"/>
          </a:p>
        </p:txBody>
      </p:sp>
    </p:spTree>
    <p:extLst>
      <p:ext uri="{BB962C8B-B14F-4D97-AF65-F5344CB8AC3E}">
        <p14:creationId xmlns:p14="http://schemas.microsoft.com/office/powerpoint/2010/main" val="424811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720B63B-212C-465C-BC9E-64B30243691B}" type="datetimeFigureOut">
              <a:rPr lang="en-US" smtClean="0"/>
              <a:t>8/10/2016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8C3D73-33FE-4137-8C70-3CDAFF15907F}" type="slidenum">
              <a:rPr lang="en-US" smtClean="0"/>
              <a:t>‹#›</a:t>
            </a:fld>
            <a:endParaRPr lang="en-US"/>
          </a:p>
        </p:txBody>
      </p:sp>
    </p:spTree>
    <p:extLst>
      <p:ext uri="{BB962C8B-B14F-4D97-AF65-F5344CB8AC3E}">
        <p14:creationId xmlns:p14="http://schemas.microsoft.com/office/powerpoint/2010/main" val="3042565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720B63B-212C-465C-BC9E-64B30243691B}" type="datetimeFigureOut">
              <a:rPr lang="en-US" smtClean="0"/>
              <a:t>8/10/2016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8C3D73-33FE-4137-8C70-3CDAFF15907F}" type="slidenum">
              <a:rPr lang="en-US" smtClean="0"/>
              <a:t>‹#›</a:t>
            </a:fld>
            <a:endParaRPr lang="en-US"/>
          </a:p>
        </p:txBody>
      </p:sp>
    </p:spTree>
    <p:extLst>
      <p:ext uri="{BB962C8B-B14F-4D97-AF65-F5344CB8AC3E}">
        <p14:creationId xmlns:p14="http://schemas.microsoft.com/office/powerpoint/2010/main" val="2503329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20B63B-212C-465C-BC9E-64B30243691B}" type="datetimeFigureOut">
              <a:rPr lang="en-US" smtClean="0"/>
              <a:t>8/10/2016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8C3D73-33FE-4137-8C70-3CDAFF15907F}" type="slidenum">
              <a:rPr lang="en-US" smtClean="0"/>
              <a:t>‹#›</a:t>
            </a:fld>
            <a:endParaRPr lang="en-US"/>
          </a:p>
        </p:txBody>
      </p:sp>
    </p:spTree>
    <p:extLst>
      <p:ext uri="{BB962C8B-B14F-4D97-AF65-F5344CB8AC3E}">
        <p14:creationId xmlns:p14="http://schemas.microsoft.com/office/powerpoint/2010/main" val="1018441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20B63B-212C-465C-BC9E-64B30243691B}" type="datetimeFigureOut">
              <a:rPr lang="en-US" smtClean="0"/>
              <a:t>8/10/2016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8C3D73-33FE-4137-8C70-3CDAFF15907F}" type="slidenum">
              <a:rPr lang="en-US" smtClean="0"/>
              <a:t>‹#›</a:t>
            </a:fld>
            <a:endParaRPr lang="en-US"/>
          </a:p>
        </p:txBody>
      </p:sp>
    </p:spTree>
    <p:extLst>
      <p:ext uri="{BB962C8B-B14F-4D97-AF65-F5344CB8AC3E}">
        <p14:creationId xmlns:p14="http://schemas.microsoft.com/office/powerpoint/2010/main" val="1778777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20B63B-212C-465C-BC9E-64B30243691B}" type="datetimeFigureOut">
              <a:rPr lang="en-US" smtClean="0"/>
              <a:t>8/10/2016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8C3D73-33FE-4137-8C70-3CDAFF15907F}" type="slidenum">
              <a:rPr lang="en-US" smtClean="0"/>
              <a:t>‹#›</a:t>
            </a:fld>
            <a:endParaRPr lang="en-US"/>
          </a:p>
        </p:txBody>
      </p:sp>
    </p:spTree>
    <p:extLst>
      <p:ext uri="{BB962C8B-B14F-4D97-AF65-F5344CB8AC3E}">
        <p14:creationId xmlns:p14="http://schemas.microsoft.com/office/powerpoint/2010/main" val="2626167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20B63B-212C-465C-BC9E-64B30243691B}" type="datetimeFigureOut">
              <a:rPr lang="en-US" smtClean="0"/>
              <a:t>8/10/2016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8C3D73-33FE-4137-8C70-3CDAFF15907F}" type="slidenum">
              <a:rPr lang="en-US" smtClean="0"/>
              <a:t>‹#›</a:t>
            </a:fld>
            <a:endParaRPr lang="en-US"/>
          </a:p>
        </p:txBody>
      </p:sp>
    </p:spTree>
    <p:extLst>
      <p:ext uri="{BB962C8B-B14F-4D97-AF65-F5344CB8AC3E}">
        <p14:creationId xmlns:p14="http://schemas.microsoft.com/office/powerpoint/2010/main" val="3273734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5.wmf"/><Relationship Id="rId4" Type="http://schemas.openxmlformats.org/officeDocument/2006/relationships/oleObject" Target="../embeddings/oleObject2.bin"/></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gi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8.w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gif"/></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Rounded Rectangle 2"/>
              <p:cNvSpPr/>
              <p:nvPr/>
            </p:nvSpPr>
            <p:spPr>
              <a:xfrm>
                <a:off x="0" y="1091243"/>
                <a:ext cx="9144000" cy="3042658"/>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bn-BD" sz="2800" dirty="0" smtClean="0">
                    <a:solidFill>
                      <a:schemeClr val="tx1"/>
                    </a:solidFill>
                    <a:latin typeface="NikoshBAN" panose="02000000000000000000" pitchFamily="2" charset="0"/>
                    <a:cs typeface="NikoshBAN" panose="02000000000000000000" pitchFamily="2" charset="0"/>
                  </a:rPr>
                  <a:t>এই স্লাইডটি সম্মানিত শিক্ষকবৃন্দের জন্য হাইড করে রাখা আছে। প্রতিটি স্লাইডের প্রয়োজনীয় </a:t>
                </a:r>
                <a:r>
                  <a:rPr lang="bn-BD" sz="2800" dirty="0">
                    <a:solidFill>
                      <a:schemeClr val="tx1"/>
                    </a:solidFill>
                    <a:latin typeface="NikoshBAN" panose="02000000000000000000" pitchFamily="2" charset="0"/>
                    <a:cs typeface="NikoshBAN" panose="02000000000000000000" pitchFamily="2" charset="0"/>
                  </a:rPr>
                  <a:t>নির্দেশনা স্লাইডের নিচে নোটে </a:t>
                </a:r>
                <a:r>
                  <a:rPr lang="bn-BD" sz="2800" dirty="0" smtClean="0">
                    <a:solidFill>
                      <a:schemeClr val="tx1"/>
                    </a:solidFill>
                    <a:latin typeface="NikoshBAN" panose="02000000000000000000" pitchFamily="2" charset="0"/>
                    <a:cs typeface="NikoshBAN" panose="02000000000000000000" pitchFamily="2" charset="0"/>
                  </a:rPr>
                  <a:t>দে</a:t>
                </a:r>
                <a:r>
                  <a:rPr lang="en-US" sz="2800" dirty="0" smtClean="0">
                    <a:solidFill>
                      <a:schemeClr val="tx1"/>
                    </a:solidFill>
                    <a:latin typeface="NikoshBAN" panose="02000000000000000000" pitchFamily="2" charset="0"/>
                    <a:cs typeface="NikoshBAN" panose="02000000000000000000" pitchFamily="2" charset="0"/>
                  </a:rPr>
                  <a:t>ও</a:t>
                </a:r>
                <a:r>
                  <a:rPr lang="bn-BD" sz="2800" dirty="0" smtClean="0">
                    <a:solidFill>
                      <a:schemeClr val="tx1"/>
                    </a:solidFill>
                    <a:latin typeface="NikoshBAN" panose="02000000000000000000" pitchFamily="2" charset="0"/>
                    <a:cs typeface="NikoshBAN" panose="02000000000000000000" pitchFamily="2" charset="0"/>
                  </a:rPr>
                  <a:t>য়া </a:t>
                </a:r>
                <a:r>
                  <a:rPr lang="bn-BD" sz="2800" dirty="0">
                    <a:solidFill>
                      <a:schemeClr val="tx1"/>
                    </a:solidFill>
                    <a:latin typeface="NikoshBAN" panose="02000000000000000000" pitchFamily="2" charset="0"/>
                    <a:cs typeface="NikoshBAN" panose="02000000000000000000" pitchFamily="2" charset="0"/>
                  </a:rPr>
                  <a:t>আছে, যা ক্লাস </a:t>
                </a:r>
                <a:r>
                  <a:rPr lang="en-US" sz="2800" dirty="0" err="1" smtClean="0">
                    <a:solidFill>
                      <a:schemeClr val="tx1"/>
                    </a:solidFill>
                    <a:latin typeface="NikoshBAN" panose="02000000000000000000" pitchFamily="2" charset="0"/>
                    <a:cs typeface="NikoshBAN" panose="02000000000000000000" pitchFamily="2" charset="0"/>
                  </a:rPr>
                  <a:t>পরিচালনার</a:t>
                </a:r>
                <a:r>
                  <a:rPr lang="en-US" sz="2800" dirty="0" smtClean="0">
                    <a:solidFill>
                      <a:schemeClr val="tx1"/>
                    </a:solidFill>
                    <a:latin typeface="NikoshBAN" panose="02000000000000000000" pitchFamily="2" charset="0"/>
                    <a:cs typeface="NikoshBAN" panose="02000000000000000000" pitchFamily="2" charset="0"/>
                  </a:rPr>
                  <a:t> </a:t>
                </a:r>
                <a:r>
                  <a:rPr lang="en-US" sz="2800" dirty="0" err="1" smtClean="0">
                    <a:solidFill>
                      <a:schemeClr val="tx1"/>
                    </a:solidFill>
                    <a:latin typeface="NikoshBAN" panose="02000000000000000000" pitchFamily="2" charset="0"/>
                    <a:cs typeface="NikoshBAN" panose="02000000000000000000" pitchFamily="2" charset="0"/>
                  </a:rPr>
                  <a:t>জন্য</a:t>
                </a:r>
                <a:r>
                  <a:rPr lang="en-US" sz="2800" dirty="0" smtClean="0">
                    <a:solidFill>
                      <a:schemeClr val="tx1"/>
                    </a:solidFill>
                    <a:latin typeface="NikoshBAN" panose="02000000000000000000" pitchFamily="2" charset="0"/>
                    <a:cs typeface="NikoshBAN" panose="02000000000000000000" pitchFamily="2" charset="0"/>
                  </a:rPr>
                  <a:t> </a:t>
                </a:r>
                <a:r>
                  <a:rPr lang="en-US" sz="2800" dirty="0" err="1" smtClean="0">
                    <a:solidFill>
                      <a:schemeClr val="tx1"/>
                    </a:solidFill>
                    <a:latin typeface="NikoshBAN" panose="02000000000000000000" pitchFamily="2" charset="0"/>
                    <a:cs typeface="NikoshBAN" panose="02000000000000000000" pitchFamily="2" charset="0"/>
                  </a:rPr>
                  <a:t>সহায়ক</a:t>
                </a:r>
                <a:r>
                  <a:rPr lang="bn-BD" sz="2800" dirty="0" smtClean="0">
                    <a:solidFill>
                      <a:schemeClr val="tx1"/>
                    </a:solidFill>
                    <a:latin typeface="NikoshBAN" panose="02000000000000000000" pitchFamily="2" charset="0"/>
                    <a:cs typeface="NikoshBAN" panose="02000000000000000000" pitchFamily="2" charset="0"/>
                  </a:rPr>
                  <a:t>।</a:t>
                </a:r>
                <a:r>
                  <a:rPr lang="en-US" sz="2800" dirty="0" smtClean="0">
                    <a:solidFill>
                      <a:schemeClr val="tx1"/>
                    </a:solidFill>
                    <a:latin typeface="NikoshBAN" panose="02000000000000000000" pitchFamily="2" charset="0"/>
                    <a:cs typeface="NikoshBAN" panose="02000000000000000000" pitchFamily="2" charset="0"/>
                  </a:rPr>
                  <a:t> </a:t>
                </a:r>
                <a:r>
                  <a:rPr lang="en-US" sz="2800" dirty="0">
                    <a:solidFill>
                      <a:schemeClr val="tx1"/>
                    </a:solidFill>
                    <a:latin typeface="NikoshBAN" panose="02000000000000000000" pitchFamily="2" charset="0"/>
                    <a:cs typeface="NikoshBAN" panose="02000000000000000000" pitchFamily="2" charset="0"/>
                  </a:rPr>
                  <a:t>F</a:t>
                </a:r>
                <a14:m>
                  <m:oMath xmlns:m="http://schemas.openxmlformats.org/officeDocument/2006/math">
                    <m:r>
                      <a:rPr lang="en-US" sz="2800" i="1">
                        <a:solidFill>
                          <a:schemeClr val="tx1"/>
                        </a:solidFill>
                        <a:latin typeface="Cambria Math" panose="02040503050406030204" pitchFamily="18" charset="0"/>
                        <a:cs typeface="NikoshBAN" panose="02000000000000000000" pitchFamily="2" charset="0"/>
                      </a:rPr>
                      <m:t>5</m:t>
                    </m:r>
                  </m:oMath>
                </a14:m>
                <a:r>
                  <a:rPr lang="en-US" sz="2800" dirty="0" smtClean="0">
                    <a:solidFill>
                      <a:schemeClr val="tx1"/>
                    </a:solidFill>
                    <a:latin typeface="NikoshBAN" panose="02000000000000000000" pitchFamily="2" charset="0"/>
                    <a:cs typeface="NikoshBAN" panose="02000000000000000000" pitchFamily="2" charset="0"/>
                  </a:rPr>
                  <a:t> </a:t>
                </a:r>
                <a:r>
                  <a:rPr lang="en-US" sz="2800" dirty="0" err="1" smtClean="0">
                    <a:solidFill>
                      <a:schemeClr val="tx1"/>
                    </a:solidFill>
                    <a:latin typeface="NikoshBAN" panose="02000000000000000000" pitchFamily="2" charset="0"/>
                    <a:cs typeface="NikoshBAN" panose="02000000000000000000" pitchFamily="2" charset="0"/>
                  </a:rPr>
                  <a:t>চেপে</a:t>
                </a:r>
                <a:r>
                  <a:rPr lang="en-US" sz="2800" dirty="0" smtClean="0">
                    <a:solidFill>
                      <a:schemeClr val="tx1"/>
                    </a:solidFill>
                    <a:latin typeface="NikoshBAN" panose="02000000000000000000" pitchFamily="2" charset="0"/>
                    <a:cs typeface="NikoshBAN" panose="02000000000000000000" pitchFamily="2" charset="0"/>
                  </a:rPr>
                  <a:t> </a:t>
                </a:r>
                <a:r>
                  <a:rPr lang="en-US" sz="2800" dirty="0" err="1" smtClean="0">
                    <a:solidFill>
                      <a:schemeClr val="tx1"/>
                    </a:solidFill>
                    <a:latin typeface="NikoshBAN" panose="02000000000000000000" pitchFamily="2" charset="0"/>
                    <a:cs typeface="NikoshBAN" panose="02000000000000000000" pitchFamily="2" charset="0"/>
                  </a:rPr>
                  <a:t>শুরু</a:t>
                </a:r>
                <a:r>
                  <a:rPr lang="en-US" sz="2800" dirty="0" smtClean="0">
                    <a:solidFill>
                      <a:schemeClr val="tx1"/>
                    </a:solidFill>
                    <a:latin typeface="NikoshBAN" panose="02000000000000000000" pitchFamily="2" charset="0"/>
                    <a:cs typeface="NikoshBAN" panose="02000000000000000000" pitchFamily="2" charset="0"/>
                  </a:rPr>
                  <a:t> </a:t>
                </a:r>
                <a:r>
                  <a:rPr lang="en-US" sz="2800" dirty="0" err="1" smtClean="0">
                    <a:solidFill>
                      <a:schemeClr val="tx1"/>
                    </a:solidFill>
                    <a:latin typeface="NikoshBAN" panose="02000000000000000000" pitchFamily="2" charset="0"/>
                    <a:cs typeface="NikoshBAN" panose="02000000000000000000" pitchFamily="2" charset="0"/>
                  </a:rPr>
                  <a:t>করলে</a:t>
                </a:r>
                <a:r>
                  <a:rPr lang="en-US" sz="2800" dirty="0" smtClean="0">
                    <a:solidFill>
                      <a:schemeClr val="tx1"/>
                    </a:solidFill>
                    <a:latin typeface="NikoshBAN" panose="02000000000000000000" pitchFamily="2" charset="0"/>
                    <a:cs typeface="NikoshBAN" panose="02000000000000000000" pitchFamily="2" charset="0"/>
                  </a:rPr>
                  <a:t> </a:t>
                </a:r>
                <a:r>
                  <a:rPr lang="en-US" sz="2800" dirty="0" err="1" smtClean="0">
                    <a:solidFill>
                      <a:schemeClr val="tx1"/>
                    </a:solidFill>
                    <a:latin typeface="NikoshBAN" panose="02000000000000000000" pitchFamily="2" charset="0"/>
                    <a:cs typeface="NikoshBAN" panose="02000000000000000000" pitchFamily="2" charset="0"/>
                  </a:rPr>
                  <a:t>এই</a:t>
                </a:r>
                <a:r>
                  <a:rPr lang="en-US" sz="2800" dirty="0" smtClean="0">
                    <a:solidFill>
                      <a:schemeClr val="tx1"/>
                    </a:solidFill>
                    <a:latin typeface="NikoshBAN" panose="02000000000000000000" pitchFamily="2" charset="0"/>
                    <a:cs typeface="NikoshBAN" panose="02000000000000000000" pitchFamily="2" charset="0"/>
                  </a:rPr>
                  <a:t> </a:t>
                </a:r>
                <a:r>
                  <a:rPr lang="en-US" sz="2800" dirty="0" err="1" smtClean="0">
                    <a:solidFill>
                      <a:schemeClr val="tx1"/>
                    </a:solidFill>
                    <a:latin typeface="NikoshBAN" panose="02000000000000000000" pitchFamily="2" charset="0"/>
                    <a:cs typeface="NikoshBAN" panose="02000000000000000000" pitchFamily="2" charset="0"/>
                  </a:rPr>
                  <a:t>স্লাইডটি</a:t>
                </a:r>
                <a:r>
                  <a:rPr lang="en-US" sz="2800" dirty="0" smtClean="0">
                    <a:solidFill>
                      <a:schemeClr val="tx1"/>
                    </a:solidFill>
                    <a:latin typeface="NikoshBAN" panose="02000000000000000000" pitchFamily="2" charset="0"/>
                    <a:cs typeface="NikoshBAN" panose="02000000000000000000" pitchFamily="2" charset="0"/>
                  </a:rPr>
                  <a:t> </a:t>
                </a:r>
                <a:r>
                  <a:rPr lang="en-US" sz="2800" dirty="0" err="1" smtClean="0">
                    <a:solidFill>
                      <a:schemeClr val="tx1"/>
                    </a:solidFill>
                    <a:latin typeface="NikoshBAN" panose="02000000000000000000" pitchFamily="2" charset="0"/>
                    <a:cs typeface="NikoshBAN" panose="02000000000000000000" pitchFamily="2" charset="0"/>
                  </a:rPr>
                  <a:t>প্রদর্শিত</a:t>
                </a:r>
                <a:r>
                  <a:rPr lang="en-US" sz="2800" dirty="0" smtClean="0">
                    <a:solidFill>
                      <a:schemeClr val="tx1"/>
                    </a:solidFill>
                    <a:latin typeface="NikoshBAN" panose="02000000000000000000" pitchFamily="2" charset="0"/>
                    <a:cs typeface="NikoshBAN" panose="02000000000000000000" pitchFamily="2" charset="0"/>
                  </a:rPr>
                  <a:t> </a:t>
                </a:r>
                <a:r>
                  <a:rPr lang="en-US" sz="2800" dirty="0" err="1" smtClean="0">
                    <a:solidFill>
                      <a:schemeClr val="tx1"/>
                    </a:solidFill>
                    <a:latin typeface="NikoshBAN" panose="02000000000000000000" pitchFamily="2" charset="0"/>
                    <a:cs typeface="NikoshBAN" panose="02000000000000000000" pitchFamily="2" charset="0"/>
                  </a:rPr>
                  <a:t>হবে</a:t>
                </a:r>
                <a:r>
                  <a:rPr lang="en-US" sz="2800" dirty="0" smtClean="0">
                    <a:solidFill>
                      <a:schemeClr val="tx1"/>
                    </a:solidFill>
                    <a:latin typeface="NikoshBAN" panose="02000000000000000000" pitchFamily="2" charset="0"/>
                    <a:cs typeface="NikoshBAN" panose="02000000000000000000" pitchFamily="2" charset="0"/>
                  </a:rPr>
                  <a:t> </a:t>
                </a:r>
                <a:r>
                  <a:rPr lang="en-US" sz="2800" dirty="0" err="1" smtClean="0">
                    <a:solidFill>
                      <a:schemeClr val="tx1"/>
                    </a:solidFill>
                    <a:latin typeface="NikoshBAN" panose="02000000000000000000" pitchFamily="2" charset="0"/>
                    <a:cs typeface="NikoshBAN" panose="02000000000000000000" pitchFamily="2" charset="0"/>
                  </a:rPr>
                  <a:t>না</a:t>
                </a:r>
                <a:r>
                  <a:rPr lang="en-US" sz="2800" dirty="0" smtClean="0">
                    <a:solidFill>
                      <a:schemeClr val="tx1"/>
                    </a:solidFill>
                    <a:latin typeface="NikoshBAN" panose="02000000000000000000" pitchFamily="2" charset="0"/>
                    <a:cs typeface="NikoshBAN" panose="02000000000000000000" pitchFamily="2" charset="0"/>
                  </a:rPr>
                  <a:t>। </a:t>
                </a:r>
                <a:r>
                  <a:rPr lang="en-US" sz="2800" dirty="0" err="1" smtClean="0">
                    <a:solidFill>
                      <a:schemeClr val="tx1"/>
                    </a:solidFill>
                    <a:latin typeface="NikoshBAN" panose="02000000000000000000" pitchFamily="2" charset="0"/>
                    <a:cs typeface="NikoshBAN" panose="02000000000000000000" pitchFamily="2" charset="0"/>
                  </a:rPr>
                  <a:t>তাই</a:t>
                </a:r>
                <a:r>
                  <a:rPr lang="bn-BD" sz="2800" dirty="0" smtClean="0">
                    <a:solidFill>
                      <a:schemeClr val="tx1"/>
                    </a:solidFill>
                    <a:latin typeface="NikoshBAN" panose="02000000000000000000" pitchFamily="2" charset="0"/>
                    <a:cs typeface="NikoshBAN" panose="02000000000000000000" pitchFamily="2" charset="0"/>
                  </a:rPr>
                  <a:t> </a:t>
                </a:r>
                <a:r>
                  <a:rPr lang="en-US" sz="2800" dirty="0" smtClean="0">
                    <a:solidFill>
                      <a:schemeClr val="tx1"/>
                    </a:solidFill>
                    <a:latin typeface="NikoshBAN" panose="02000000000000000000" pitchFamily="2" charset="0"/>
                    <a:cs typeface="NikoshBAN" panose="02000000000000000000" pitchFamily="2" charset="0"/>
                  </a:rPr>
                  <a:t>F</a:t>
                </a:r>
                <a14:m>
                  <m:oMath xmlns:m="http://schemas.openxmlformats.org/officeDocument/2006/math">
                    <m:r>
                      <a:rPr lang="en-US" sz="2800" b="0" i="1" smtClean="0">
                        <a:solidFill>
                          <a:schemeClr val="tx1"/>
                        </a:solidFill>
                        <a:latin typeface="Cambria Math" panose="02040503050406030204" pitchFamily="18" charset="0"/>
                        <a:cs typeface="NikoshBAN" panose="02000000000000000000" pitchFamily="2" charset="0"/>
                      </a:rPr>
                      <m:t>5</m:t>
                    </m:r>
                    <m:r>
                      <a:rPr lang="en-US" sz="2800" b="0" i="1" smtClean="0">
                        <a:solidFill>
                          <a:schemeClr val="tx1"/>
                        </a:solidFill>
                        <a:latin typeface="Cambria Math" panose="02040503050406030204" pitchFamily="18" charset="0"/>
                        <a:cs typeface="NikoshBAN" panose="02000000000000000000" pitchFamily="2" charset="0"/>
                      </a:rPr>
                      <m:t> </m:t>
                    </m:r>
                  </m:oMath>
                </a14:m>
                <a:r>
                  <a:rPr lang="bn-BD" sz="2800" dirty="0" smtClean="0">
                    <a:solidFill>
                      <a:schemeClr val="tx1"/>
                    </a:solidFill>
                    <a:latin typeface="NikoshBAN" panose="02000000000000000000" pitchFamily="2" charset="0"/>
                    <a:cs typeface="NikoshBAN" panose="02000000000000000000" pitchFamily="2" charset="0"/>
                  </a:rPr>
                  <a:t>চেপে শিক্ষক কন্টেন্টটি শ্রেণিতে শুরু করতে </a:t>
                </a:r>
                <a:r>
                  <a:rPr lang="bn-BD" sz="2800" dirty="0">
                    <a:solidFill>
                      <a:schemeClr val="tx1"/>
                    </a:solidFill>
                    <a:latin typeface="NikoshBAN" panose="02000000000000000000" pitchFamily="2" charset="0"/>
                    <a:cs typeface="NikoshBAN" panose="02000000000000000000" pitchFamily="2" charset="0"/>
                  </a:rPr>
                  <a:t>পারেন। </a:t>
                </a:r>
                <a:r>
                  <a:rPr lang="bn-BD" sz="2800" dirty="0" smtClean="0">
                    <a:solidFill>
                      <a:schemeClr val="tx1"/>
                    </a:solidFill>
                    <a:latin typeface="NikoshBAN" panose="02000000000000000000" pitchFamily="2" charset="0"/>
                    <a:cs typeface="NikoshBAN" panose="02000000000000000000" pitchFamily="2" charset="0"/>
                  </a:rPr>
                  <a:t>শিক্ষককে </a:t>
                </a:r>
                <a:r>
                  <a:rPr lang="bn-BD" sz="2800" dirty="0">
                    <a:solidFill>
                      <a:schemeClr val="tx1"/>
                    </a:solidFill>
                    <a:latin typeface="NikoshBAN" panose="02000000000000000000" pitchFamily="2" charset="0"/>
                    <a:cs typeface="NikoshBAN" panose="02000000000000000000" pitchFamily="2" charset="0"/>
                  </a:rPr>
                  <a:t>কন্টেন্টটি </a:t>
                </a:r>
                <a:r>
                  <a:rPr lang="bn-BD" sz="2800" dirty="0" smtClean="0">
                    <a:solidFill>
                      <a:schemeClr val="tx1"/>
                    </a:solidFill>
                    <a:latin typeface="NikoshBAN" panose="02000000000000000000" pitchFamily="2" charset="0"/>
                    <a:cs typeface="NikoshBAN" panose="02000000000000000000" pitchFamily="2" charset="0"/>
                  </a:rPr>
                  <a:t>পাঠ্যবইয়ের সাথে মিলিয়ে নেয়ার অনুরোধ রইল। </a:t>
                </a:r>
                <a:endParaRPr lang="en-US" sz="2800" dirty="0" smtClean="0">
                  <a:solidFill>
                    <a:schemeClr val="tx1"/>
                  </a:solidFill>
                  <a:latin typeface="NikoshBAN" panose="02000000000000000000" pitchFamily="2" charset="0"/>
                  <a:cs typeface="NikoshBAN" panose="02000000000000000000" pitchFamily="2" charset="0"/>
                </a:endParaRPr>
              </a:p>
              <a:p>
                <a:r>
                  <a:rPr lang="en-US" sz="2800" dirty="0" err="1" smtClean="0">
                    <a:solidFill>
                      <a:schemeClr val="tx1"/>
                    </a:solidFill>
                    <a:latin typeface="NikoshBAN" panose="02000000000000000000" pitchFamily="2" charset="0"/>
                    <a:cs typeface="NikoshBAN" panose="02000000000000000000" pitchFamily="2" charset="0"/>
                  </a:rPr>
                  <a:t>প্রেজেন্টেশন</a:t>
                </a:r>
                <a:r>
                  <a:rPr lang="en-US" sz="2800" dirty="0" smtClean="0">
                    <a:solidFill>
                      <a:schemeClr val="tx1"/>
                    </a:solidFill>
                    <a:latin typeface="NikoshBAN" panose="02000000000000000000" pitchFamily="2" charset="0"/>
                    <a:cs typeface="NikoshBAN" panose="02000000000000000000" pitchFamily="2" charset="0"/>
                  </a:rPr>
                  <a:t> </a:t>
                </a:r>
                <a:r>
                  <a:rPr lang="en-US" sz="2800" dirty="0" err="1" smtClean="0">
                    <a:solidFill>
                      <a:schemeClr val="tx1"/>
                    </a:solidFill>
                    <a:latin typeface="NikoshBAN" panose="02000000000000000000" pitchFamily="2" charset="0"/>
                    <a:cs typeface="NikoshBAN" panose="02000000000000000000" pitchFamily="2" charset="0"/>
                  </a:rPr>
                  <a:t>চলাকালীন</a:t>
                </a:r>
                <a:r>
                  <a:rPr lang="en-US" sz="2800" dirty="0" smtClean="0">
                    <a:solidFill>
                      <a:schemeClr val="tx1"/>
                    </a:solidFill>
                    <a:latin typeface="NikoshBAN" panose="02000000000000000000" pitchFamily="2" charset="0"/>
                    <a:cs typeface="NikoshBAN" panose="02000000000000000000" pitchFamily="2" charset="0"/>
                  </a:rPr>
                  <a:t> </a:t>
                </a:r>
                <a:r>
                  <a:rPr lang="en-US" sz="2800" dirty="0" err="1" smtClean="0">
                    <a:solidFill>
                      <a:schemeClr val="tx1"/>
                    </a:solidFill>
                    <a:latin typeface="NikoshBAN" panose="02000000000000000000" pitchFamily="2" charset="0"/>
                    <a:cs typeface="NikoshBAN" panose="02000000000000000000" pitchFamily="2" charset="0"/>
                  </a:rPr>
                  <a:t>যে</a:t>
                </a:r>
                <a:r>
                  <a:rPr lang="en-US" sz="2800" dirty="0" smtClean="0">
                    <a:solidFill>
                      <a:schemeClr val="tx1"/>
                    </a:solidFill>
                    <a:latin typeface="NikoshBAN" panose="02000000000000000000" pitchFamily="2" charset="0"/>
                    <a:cs typeface="NikoshBAN" panose="02000000000000000000" pitchFamily="2" charset="0"/>
                  </a:rPr>
                  <a:t> </a:t>
                </a:r>
                <a:r>
                  <a:rPr lang="en-US" sz="2800" dirty="0" err="1" smtClean="0">
                    <a:solidFill>
                      <a:schemeClr val="tx1"/>
                    </a:solidFill>
                    <a:latin typeface="NikoshBAN" panose="02000000000000000000" pitchFamily="2" charset="0"/>
                    <a:cs typeface="NikoshBAN" panose="02000000000000000000" pitchFamily="2" charset="0"/>
                  </a:rPr>
                  <a:t>কোন</a:t>
                </a:r>
                <a:r>
                  <a:rPr lang="en-US" sz="2800" dirty="0" smtClean="0">
                    <a:solidFill>
                      <a:schemeClr val="tx1"/>
                    </a:solidFill>
                    <a:latin typeface="NikoshBAN" panose="02000000000000000000" pitchFamily="2" charset="0"/>
                    <a:cs typeface="NikoshBAN" panose="02000000000000000000" pitchFamily="2" charset="0"/>
                  </a:rPr>
                  <a:t> </a:t>
                </a:r>
                <a:r>
                  <a:rPr lang="en-US" sz="2800" dirty="0" err="1" smtClean="0">
                    <a:solidFill>
                      <a:schemeClr val="tx1"/>
                    </a:solidFill>
                    <a:latin typeface="NikoshBAN" panose="02000000000000000000" pitchFamily="2" charset="0"/>
                    <a:cs typeface="NikoshBAN" panose="02000000000000000000" pitchFamily="2" charset="0"/>
                  </a:rPr>
                  <a:t>স্লাইড</a:t>
                </a:r>
                <a:r>
                  <a:rPr lang="en-US" sz="2800" dirty="0" smtClean="0">
                    <a:solidFill>
                      <a:schemeClr val="tx1"/>
                    </a:solidFill>
                    <a:latin typeface="NikoshBAN" panose="02000000000000000000" pitchFamily="2" charset="0"/>
                    <a:cs typeface="NikoshBAN" panose="02000000000000000000" pitchFamily="2" charset="0"/>
                  </a:rPr>
                  <a:t> </a:t>
                </a:r>
                <a:r>
                  <a:rPr lang="en-US" sz="2800" dirty="0" err="1" smtClean="0">
                    <a:solidFill>
                      <a:schemeClr val="tx1"/>
                    </a:solidFill>
                    <a:latin typeface="NikoshBAN" panose="02000000000000000000" pitchFamily="2" charset="0"/>
                    <a:cs typeface="NikoshBAN" panose="02000000000000000000" pitchFamily="2" charset="0"/>
                  </a:rPr>
                  <a:t>হাইড</a:t>
                </a:r>
                <a:r>
                  <a:rPr lang="en-US" sz="2800" dirty="0" smtClean="0">
                    <a:solidFill>
                      <a:schemeClr val="tx1"/>
                    </a:solidFill>
                    <a:latin typeface="NikoshBAN" panose="02000000000000000000" pitchFamily="2" charset="0"/>
                    <a:cs typeface="NikoshBAN" panose="02000000000000000000" pitchFamily="2" charset="0"/>
                  </a:rPr>
                  <a:t> </a:t>
                </a:r>
                <a:r>
                  <a:rPr lang="en-US" sz="2800" dirty="0" err="1" smtClean="0">
                    <a:solidFill>
                      <a:schemeClr val="tx1"/>
                    </a:solidFill>
                    <a:latin typeface="NikoshBAN" panose="02000000000000000000" pitchFamily="2" charset="0"/>
                    <a:cs typeface="NikoshBAN" panose="02000000000000000000" pitchFamily="2" charset="0"/>
                  </a:rPr>
                  <a:t>করার</a:t>
                </a:r>
                <a:r>
                  <a:rPr lang="en-US" sz="2800" dirty="0" smtClean="0">
                    <a:solidFill>
                      <a:schemeClr val="tx1"/>
                    </a:solidFill>
                    <a:latin typeface="NikoshBAN" panose="02000000000000000000" pitchFamily="2" charset="0"/>
                    <a:cs typeface="NikoshBAN" panose="02000000000000000000" pitchFamily="2" charset="0"/>
                  </a:rPr>
                  <a:t> </a:t>
                </a:r>
                <a:r>
                  <a:rPr lang="en-US" sz="2800" dirty="0" err="1" smtClean="0">
                    <a:solidFill>
                      <a:schemeClr val="tx1"/>
                    </a:solidFill>
                    <a:latin typeface="NikoshBAN" panose="02000000000000000000" pitchFamily="2" charset="0"/>
                    <a:cs typeface="NikoshBAN" panose="02000000000000000000" pitchFamily="2" charset="0"/>
                  </a:rPr>
                  <a:t>জন্য</a:t>
                </a:r>
                <a:r>
                  <a:rPr lang="en-US" sz="2800" dirty="0" smtClean="0">
                    <a:solidFill>
                      <a:schemeClr val="tx1"/>
                    </a:solidFill>
                    <a:latin typeface="NikoshBAN" panose="02000000000000000000" pitchFamily="2" charset="0"/>
                    <a:cs typeface="NikoshBAN" panose="02000000000000000000" pitchFamily="2" charset="0"/>
                  </a:rPr>
                  <a:t> b </a:t>
                </a:r>
                <a:r>
                  <a:rPr lang="en-US" sz="2800" dirty="0" err="1" smtClean="0">
                    <a:solidFill>
                      <a:schemeClr val="tx1"/>
                    </a:solidFill>
                    <a:latin typeface="NikoshBAN" panose="02000000000000000000" pitchFamily="2" charset="0"/>
                    <a:cs typeface="NikoshBAN" panose="02000000000000000000" pitchFamily="2" charset="0"/>
                  </a:rPr>
                  <a:t>চাপুন</a:t>
                </a:r>
                <a:r>
                  <a:rPr lang="en-US" sz="2800" dirty="0" smtClean="0">
                    <a:solidFill>
                      <a:schemeClr val="tx1"/>
                    </a:solidFill>
                    <a:latin typeface="NikoshBAN" panose="02000000000000000000" pitchFamily="2" charset="0"/>
                    <a:cs typeface="NikoshBAN" panose="02000000000000000000" pitchFamily="2" charset="0"/>
                  </a:rPr>
                  <a:t>। </a:t>
                </a:r>
                <a:r>
                  <a:rPr lang="en-US" sz="2800" dirty="0" err="1" smtClean="0">
                    <a:solidFill>
                      <a:schemeClr val="tx1"/>
                    </a:solidFill>
                    <a:latin typeface="NikoshBAN" panose="02000000000000000000" pitchFamily="2" charset="0"/>
                    <a:cs typeface="NikoshBAN" panose="02000000000000000000" pitchFamily="2" charset="0"/>
                  </a:rPr>
                  <a:t>আনহাইড</a:t>
                </a:r>
                <a:r>
                  <a:rPr lang="en-US" sz="2800" dirty="0" smtClean="0">
                    <a:solidFill>
                      <a:schemeClr val="tx1"/>
                    </a:solidFill>
                    <a:latin typeface="NikoshBAN" panose="02000000000000000000" pitchFamily="2" charset="0"/>
                    <a:cs typeface="NikoshBAN" panose="02000000000000000000" pitchFamily="2" charset="0"/>
                  </a:rPr>
                  <a:t> </a:t>
                </a:r>
                <a:r>
                  <a:rPr lang="en-US" sz="2800" dirty="0" err="1" smtClean="0">
                    <a:solidFill>
                      <a:schemeClr val="tx1"/>
                    </a:solidFill>
                    <a:latin typeface="NikoshBAN" panose="02000000000000000000" pitchFamily="2" charset="0"/>
                    <a:cs typeface="NikoshBAN" panose="02000000000000000000" pitchFamily="2" charset="0"/>
                  </a:rPr>
                  <a:t>করার</a:t>
                </a:r>
                <a:r>
                  <a:rPr lang="en-US" sz="2800" dirty="0" smtClean="0">
                    <a:solidFill>
                      <a:schemeClr val="tx1"/>
                    </a:solidFill>
                    <a:latin typeface="NikoshBAN" panose="02000000000000000000" pitchFamily="2" charset="0"/>
                    <a:cs typeface="NikoshBAN" panose="02000000000000000000" pitchFamily="2" charset="0"/>
                  </a:rPr>
                  <a:t> </a:t>
                </a:r>
                <a:r>
                  <a:rPr lang="en-US" sz="2800" dirty="0" err="1" smtClean="0">
                    <a:solidFill>
                      <a:schemeClr val="tx1"/>
                    </a:solidFill>
                    <a:latin typeface="NikoshBAN" panose="02000000000000000000" pitchFamily="2" charset="0"/>
                    <a:cs typeface="NikoshBAN" panose="02000000000000000000" pitchFamily="2" charset="0"/>
                  </a:rPr>
                  <a:t>জন্য</a:t>
                </a:r>
                <a:r>
                  <a:rPr lang="en-US" sz="2800" dirty="0" smtClean="0">
                    <a:solidFill>
                      <a:schemeClr val="tx1"/>
                    </a:solidFill>
                    <a:latin typeface="NikoshBAN" panose="02000000000000000000" pitchFamily="2" charset="0"/>
                    <a:cs typeface="NikoshBAN" panose="02000000000000000000" pitchFamily="2" charset="0"/>
                  </a:rPr>
                  <a:t> </a:t>
                </a:r>
                <a:r>
                  <a:rPr lang="en-US" sz="2800" dirty="0" err="1" smtClean="0">
                    <a:solidFill>
                      <a:schemeClr val="tx1"/>
                    </a:solidFill>
                    <a:latin typeface="NikoshBAN" panose="02000000000000000000" pitchFamily="2" charset="0"/>
                    <a:cs typeface="NikoshBAN" panose="02000000000000000000" pitchFamily="2" charset="0"/>
                  </a:rPr>
                  <a:t>আবার</a:t>
                </a:r>
                <a:r>
                  <a:rPr lang="en-US" sz="2800" dirty="0" smtClean="0">
                    <a:solidFill>
                      <a:schemeClr val="tx1"/>
                    </a:solidFill>
                    <a:latin typeface="NikoshBAN" panose="02000000000000000000" pitchFamily="2" charset="0"/>
                    <a:cs typeface="NikoshBAN" panose="02000000000000000000" pitchFamily="2" charset="0"/>
                  </a:rPr>
                  <a:t> b </a:t>
                </a:r>
                <a:r>
                  <a:rPr lang="en-US" sz="2800" dirty="0" err="1" smtClean="0">
                    <a:solidFill>
                      <a:schemeClr val="tx1"/>
                    </a:solidFill>
                    <a:latin typeface="NikoshBAN" panose="02000000000000000000" pitchFamily="2" charset="0"/>
                    <a:cs typeface="NikoshBAN" panose="02000000000000000000" pitchFamily="2" charset="0"/>
                  </a:rPr>
                  <a:t>চাপুন</a:t>
                </a:r>
                <a:r>
                  <a:rPr lang="en-US" sz="2800" dirty="0" smtClean="0">
                    <a:solidFill>
                      <a:schemeClr val="tx1"/>
                    </a:solidFill>
                    <a:latin typeface="NikoshBAN" panose="02000000000000000000" pitchFamily="2" charset="0"/>
                    <a:cs typeface="NikoshBAN" panose="02000000000000000000" pitchFamily="2" charset="0"/>
                  </a:rPr>
                  <a:t>।</a:t>
                </a:r>
                <a:endParaRPr lang="en-US" sz="2800" dirty="0"/>
              </a:p>
            </p:txBody>
          </p:sp>
        </mc:Choice>
        <mc:Fallback>
          <p:sp>
            <p:nvSpPr>
              <p:cNvPr id="3" name="Rounded Rectangle 2"/>
              <p:cNvSpPr>
                <a:spLocks noRot="1" noChangeAspect="1" noMove="1" noResize="1" noEditPoints="1" noAdjustHandles="1" noChangeArrowheads="1" noChangeShapeType="1" noTextEdit="1"/>
              </p:cNvSpPr>
              <p:nvPr/>
            </p:nvSpPr>
            <p:spPr>
              <a:xfrm>
                <a:off x="0" y="1091243"/>
                <a:ext cx="9144000" cy="3042658"/>
              </a:xfrm>
              <a:prstGeom prst="roundRect">
                <a:avLst/>
              </a:prstGeom>
              <a:blipFill rotWithShape="0">
                <a:blip r:embed="rId3"/>
                <a:stretch>
                  <a:fillRect t="-2196" b="-6188"/>
                </a:stretch>
              </a:blipFill>
            </p:spPr>
            <p:txBody>
              <a:bodyPr/>
              <a:lstStyle/>
              <a:p>
                <a:r>
                  <a:rPr lang="en-US">
                    <a:noFill/>
                  </a:rPr>
                  <a:t> </a:t>
                </a:r>
              </a:p>
            </p:txBody>
          </p:sp>
        </mc:Fallback>
      </mc:AlternateContent>
    </p:spTree>
    <p:extLst>
      <p:ext uri="{BB962C8B-B14F-4D97-AF65-F5344CB8AC3E}">
        <p14:creationId xmlns:p14="http://schemas.microsoft.com/office/powerpoint/2010/main" val="329631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9891" y="919597"/>
            <a:ext cx="7109138" cy="4443212"/>
          </a:xfrm>
          <a:prstGeom prst="rect">
            <a:avLst/>
          </a:prstGeom>
        </p:spPr>
      </p:pic>
      <p:sp>
        <p:nvSpPr>
          <p:cNvPr id="3" name="TextBox 2"/>
          <p:cNvSpPr txBox="1"/>
          <p:nvPr/>
        </p:nvSpPr>
        <p:spPr>
          <a:xfrm>
            <a:off x="2785411" y="5404372"/>
            <a:ext cx="4186890" cy="507831"/>
          </a:xfrm>
          <a:prstGeom prst="rect">
            <a:avLst/>
          </a:prstGeom>
          <a:noFill/>
        </p:spPr>
        <p:txBody>
          <a:bodyPr wrap="square" rtlCol="0">
            <a:spAutoFit/>
          </a:bodyPr>
          <a:lstStyle/>
          <a:p>
            <a:r>
              <a:rPr lang="bn-BD" sz="2700" dirty="0">
                <a:solidFill>
                  <a:srgbClr val="0070C0"/>
                </a:solidFill>
                <a:latin typeface="NikoshBAN" panose="02000000000000000000" pitchFamily="2" charset="0"/>
                <a:cs typeface="NikoshBAN" panose="02000000000000000000" pitchFamily="2" charset="0"/>
              </a:rPr>
              <a:t>পৃথিবীতে আলো কোথা থেকে আসে?</a:t>
            </a:r>
            <a:endParaRPr lang="en-US" sz="2700" dirty="0">
              <a:solidFill>
                <a:srgbClr val="0070C0"/>
              </a:solidFill>
              <a:latin typeface="NikoshBAN" panose="02000000000000000000" pitchFamily="2" charset="0"/>
              <a:cs typeface="NikoshBAN" panose="02000000000000000000" pitchFamily="2" charset="0"/>
            </a:endParaRPr>
          </a:p>
        </p:txBody>
      </p:sp>
      <p:sp>
        <p:nvSpPr>
          <p:cNvPr id="4" name="TextBox 3"/>
          <p:cNvSpPr txBox="1"/>
          <p:nvPr/>
        </p:nvSpPr>
        <p:spPr>
          <a:xfrm>
            <a:off x="6934075" y="5404372"/>
            <a:ext cx="1532335" cy="507831"/>
          </a:xfrm>
          <a:prstGeom prst="rect">
            <a:avLst/>
          </a:prstGeom>
          <a:noFill/>
        </p:spPr>
        <p:txBody>
          <a:bodyPr wrap="square" rtlCol="0">
            <a:spAutoFit/>
          </a:bodyPr>
          <a:lstStyle/>
          <a:p>
            <a:r>
              <a:rPr lang="bn-BD" sz="2700" dirty="0">
                <a:solidFill>
                  <a:srgbClr val="0070C0"/>
                </a:solidFill>
                <a:latin typeface="NikoshBAN" panose="02000000000000000000" pitchFamily="2" charset="0"/>
                <a:cs typeface="NikoshBAN" panose="02000000000000000000" pitchFamily="2" charset="0"/>
              </a:rPr>
              <a:t>সূর্য থেকে</a:t>
            </a:r>
            <a:endParaRPr lang="en-US" sz="2700" dirty="0">
              <a:solidFill>
                <a:srgbClr val="0070C0"/>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1318512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1"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90" y="985565"/>
            <a:ext cx="8922926" cy="5011021"/>
          </a:xfrm>
          <a:prstGeom prst="rect">
            <a:avLst/>
          </a:prstGeom>
        </p:spPr>
      </p:pic>
      <p:sp>
        <p:nvSpPr>
          <p:cNvPr id="3" name="TextBox 2"/>
          <p:cNvSpPr txBox="1"/>
          <p:nvPr/>
        </p:nvSpPr>
        <p:spPr>
          <a:xfrm>
            <a:off x="3106581" y="327270"/>
            <a:ext cx="3529511" cy="507831"/>
          </a:xfrm>
          <a:prstGeom prst="rect">
            <a:avLst/>
          </a:prstGeom>
          <a:noFill/>
        </p:spPr>
        <p:txBody>
          <a:bodyPr wrap="square" rtlCol="0">
            <a:spAutoFit/>
          </a:bodyPr>
          <a:lstStyle/>
          <a:p>
            <a:r>
              <a:rPr lang="bn-BD" sz="2700" dirty="0">
                <a:solidFill>
                  <a:srgbClr val="0070C0"/>
                </a:solidFill>
                <a:latin typeface="NikoshBAN" panose="02000000000000000000" pitchFamily="2" charset="0"/>
                <a:cs typeface="NikoshBAN" panose="02000000000000000000" pitchFamily="2" charset="0"/>
              </a:rPr>
              <a:t>সূর্যের তুলনায় পৃথিবীর আকার</a:t>
            </a:r>
            <a:endParaRPr lang="en-US" sz="2700" dirty="0">
              <a:solidFill>
                <a:srgbClr val="0070C0"/>
              </a:solidFill>
              <a:latin typeface="NikoshBAN" panose="02000000000000000000" pitchFamily="2" charset="0"/>
              <a:cs typeface="NikoshBAN" panose="02000000000000000000" pitchFamily="2" charset="0"/>
            </a:endParaRPr>
          </a:p>
        </p:txBody>
      </p:sp>
      <p:sp>
        <p:nvSpPr>
          <p:cNvPr id="2" name="Oval 1"/>
          <p:cNvSpPr/>
          <p:nvPr/>
        </p:nvSpPr>
        <p:spPr>
          <a:xfrm>
            <a:off x="5104014" y="5327752"/>
            <a:ext cx="435140" cy="81929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455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1"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mph" presetSubtype="0" repeatCount="indefinite" fill="hold" grpId="0" nodeType="clickEffect">
                                  <p:stCondLst>
                                    <p:cond delay="0"/>
                                  </p:stCondLst>
                                  <p:childTnLst>
                                    <p:animEffect transition="out" filter="fade">
                                      <p:cBhvr>
                                        <p:cTn id="20" dur="500" tmFilter="0, 0; .2, .5; .8, .5; 1, 0"/>
                                        <p:tgtEl>
                                          <p:spTgt spid="2"/>
                                        </p:tgtEl>
                                      </p:cBhvr>
                                    </p:animEffect>
                                    <p:animScale>
                                      <p:cBhvr>
                                        <p:cTn id="21"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6854"/>
          <a:stretch/>
        </p:blipFill>
        <p:spPr>
          <a:xfrm>
            <a:off x="1092630" y="423297"/>
            <a:ext cx="6858000" cy="4333009"/>
          </a:xfrm>
          <a:prstGeom prst="rect">
            <a:avLst/>
          </a:prstGeom>
        </p:spPr>
      </p:pic>
      <p:sp>
        <p:nvSpPr>
          <p:cNvPr id="3" name="TextBox 2"/>
          <p:cNvSpPr txBox="1"/>
          <p:nvPr/>
        </p:nvSpPr>
        <p:spPr>
          <a:xfrm>
            <a:off x="3909208" y="4812980"/>
            <a:ext cx="1004636" cy="646331"/>
          </a:xfrm>
          <a:prstGeom prst="rect">
            <a:avLst/>
          </a:prstGeom>
          <a:noFill/>
        </p:spPr>
        <p:txBody>
          <a:bodyPr wrap="square" rtlCol="0">
            <a:spAutoFit/>
          </a:bodyPr>
          <a:lstStyle/>
          <a:p>
            <a:r>
              <a:rPr lang="bn-BD" sz="3600" dirty="0">
                <a:solidFill>
                  <a:srgbClr val="0070C0"/>
                </a:solidFill>
                <a:latin typeface="NikoshBAN" panose="02000000000000000000" pitchFamily="2" charset="0"/>
                <a:cs typeface="NikoshBAN" panose="02000000000000000000" pitchFamily="2" charset="0"/>
              </a:rPr>
              <a:t>চাঁদ</a:t>
            </a:r>
            <a:endParaRPr lang="en-US" sz="3600" dirty="0">
              <a:solidFill>
                <a:srgbClr val="0070C0"/>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99370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28474"/>
          <a:stretch/>
        </p:blipFill>
        <p:spPr>
          <a:xfrm>
            <a:off x="1598017" y="1060093"/>
            <a:ext cx="5887829" cy="3873321"/>
          </a:xfrm>
          <a:prstGeom prst="rect">
            <a:avLst/>
          </a:prstGeom>
        </p:spPr>
      </p:pic>
      <p:sp>
        <p:nvSpPr>
          <p:cNvPr id="5" name="TextBox 4"/>
          <p:cNvSpPr txBox="1"/>
          <p:nvPr/>
        </p:nvSpPr>
        <p:spPr>
          <a:xfrm>
            <a:off x="2706650" y="5107279"/>
            <a:ext cx="3320664" cy="507831"/>
          </a:xfrm>
          <a:prstGeom prst="rect">
            <a:avLst/>
          </a:prstGeom>
          <a:noFill/>
        </p:spPr>
        <p:txBody>
          <a:bodyPr wrap="square" rtlCol="0">
            <a:spAutoFit/>
          </a:bodyPr>
          <a:lstStyle/>
          <a:p>
            <a:r>
              <a:rPr lang="bn-BD" sz="2700" dirty="0">
                <a:solidFill>
                  <a:srgbClr val="0070C0"/>
                </a:solidFill>
                <a:latin typeface="NikoshBAN" panose="02000000000000000000" pitchFamily="2" charset="0"/>
                <a:cs typeface="NikoshBAN" panose="02000000000000000000" pitchFamily="2" charset="0"/>
              </a:rPr>
              <a:t>চাঁদ পৃথিবীর একমাত্র উপগ্রহ</a:t>
            </a:r>
            <a:endParaRPr lang="en-US" sz="2700" dirty="0">
              <a:solidFill>
                <a:srgbClr val="0070C0"/>
              </a:solidFill>
              <a:latin typeface="NikoshBAN" panose="02000000000000000000" pitchFamily="2" charset="0"/>
              <a:cs typeface="NikoshBAN" panose="02000000000000000000" pitchFamily="2" charset="0"/>
            </a:endParaRPr>
          </a:p>
        </p:txBody>
      </p:sp>
      <p:sp>
        <p:nvSpPr>
          <p:cNvPr id="6" name="TextBox 5"/>
          <p:cNvSpPr txBox="1"/>
          <p:nvPr/>
        </p:nvSpPr>
        <p:spPr>
          <a:xfrm rot="5400000">
            <a:off x="6057990" y="3335797"/>
            <a:ext cx="5150527" cy="461665"/>
          </a:xfrm>
          <a:prstGeom prst="rect">
            <a:avLst/>
          </a:prstGeom>
          <a:noFill/>
        </p:spPr>
        <p:txBody>
          <a:bodyPr wrap="square" rtlCol="0">
            <a:spAutoFit/>
          </a:bodyPr>
          <a:lstStyle/>
          <a:p>
            <a:r>
              <a:rPr lang="bn-BD" sz="2400" dirty="0">
                <a:solidFill>
                  <a:srgbClr val="0070C0"/>
                </a:solidFill>
                <a:latin typeface="NikoshBAN" panose="02000000000000000000" pitchFamily="2" charset="0"/>
                <a:cs typeface="NikoshBAN" panose="02000000000000000000" pitchFamily="2" charset="0"/>
              </a:rPr>
              <a:t>চাঁদ ২৭ দিন ৮ ঘন্টায় একবার পৃথিবীকে ঘুরে আসে।</a:t>
            </a:r>
            <a:endParaRPr lang="en-US" sz="2400" dirty="0">
              <a:solidFill>
                <a:srgbClr val="0070C0"/>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36908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6" presetClass="emph" presetSubtype="0" fill="hold" grpId="1" nodeType="clickEffect">
                                  <p:stCondLst>
                                    <p:cond delay="0"/>
                                  </p:stCondLst>
                                  <p:childTnLst>
                                    <p:animEffect transition="out" filter="fade">
                                      <p:cBhvr>
                                        <p:cTn id="18" dur="500" tmFilter="0, 0; .2, .5; .8, .5; 1, 0"/>
                                        <p:tgtEl>
                                          <p:spTgt spid="6"/>
                                        </p:tgtEl>
                                      </p:cBhvr>
                                    </p:animEffect>
                                    <p:animScale>
                                      <p:cBhvr>
                                        <p:cTn id="19"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6685" y="4086274"/>
            <a:ext cx="8524068" cy="707886"/>
          </a:xfrm>
          <a:prstGeom prst="rect">
            <a:avLst/>
          </a:prstGeom>
          <a:noFill/>
        </p:spPr>
        <p:txBody>
          <a:bodyPr wrap="square" rtlCol="0">
            <a:spAutoFit/>
          </a:bodyPr>
          <a:lstStyle/>
          <a:p>
            <a:r>
              <a:rPr lang="en-US" sz="4000" dirty="0" err="1" smtClean="0">
                <a:solidFill>
                  <a:srgbClr val="0070C0"/>
                </a:solidFill>
                <a:latin typeface="NikoshBAN" panose="02000000000000000000" pitchFamily="2" charset="0"/>
                <a:cs typeface="NikoshBAN" panose="02000000000000000000" pitchFamily="2" charset="0"/>
              </a:rPr>
              <a:t>কী</a:t>
            </a:r>
            <a:r>
              <a:rPr lang="bn-BD" sz="4000" dirty="0" smtClean="0">
                <a:solidFill>
                  <a:srgbClr val="0070C0"/>
                </a:solidFill>
                <a:latin typeface="NikoshBAN" panose="02000000000000000000" pitchFamily="2" charset="0"/>
                <a:cs typeface="NikoshBAN" panose="02000000000000000000" pitchFamily="2" charset="0"/>
              </a:rPr>
              <a:t>ভাবে </a:t>
            </a:r>
            <a:r>
              <a:rPr lang="bn-BD" sz="4000" dirty="0">
                <a:solidFill>
                  <a:srgbClr val="0070C0"/>
                </a:solidFill>
                <a:latin typeface="NikoshBAN" panose="02000000000000000000" pitchFamily="2" charset="0"/>
                <a:cs typeface="NikoshBAN" panose="02000000000000000000" pitchFamily="2" charset="0"/>
              </a:rPr>
              <a:t>পৃথিবী সৃষ্টি </a:t>
            </a:r>
            <a:r>
              <a:rPr lang="bn-BD" sz="4000" dirty="0" smtClean="0">
                <a:solidFill>
                  <a:srgbClr val="0070C0"/>
                </a:solidFill>
                <a:latin typeface="NikoshBAN" panose="02000000000000000000" pitchFamily="2" charset="0"/>
                <a:cs typeface="NikoshBAN" panose="02000000000000000000" pitchFamily="2" charset="0"/>
              </a:rPr>
              <a:t>হয়েছে </a:t>
            </a:r>
            <a:r>
              <a:rPr lang="bn-BD" sz="4000" dirty="0">
                <a:solidFill>
                  <a:srgbClr val="0070C0"/>
                </a:solidFill>
                <a:latin typeface="NikoshBAN" panose="02000000000000000000" pitchFamily="2" charset="0"/>
                <a:cs typeface="NikoshBAN" panose="02000000000000000000" pitchFamily="2" charset="0"/>
              </a:rPr>
              <a:t>তা লেখ।</a:t>
            </a:r>
            <a:endParaRPr lang="en-US" sz="4000" dirty="0">
              <a:solidFill>
                <a:srgbClr val="0070C0"/>
              </a:solidFill>
              <a:latin typeface="NikoshBAN" panose="02000000000000000000" pitchFamily="2" charset="0"/>
              <a:cs typeface="NikoshBAN" panose="02000000000000000000" pitchFamily="2" charset="0"/>
            </a:endParaRPr>
          </a:p>
        </p:txBody>
      </p:sp>
      <p:grpSp>
        <p:nvGrpSpPr>
          <p:cNvPr id="11" name="Group 10"/>
          <p:cNvGrpSpPr/>
          <p:nvPr/>
        </p:nvGrpSpPr>
        <p:grpSpPr>
          <a:xfrm>
            <a:off x="999939" y="2408989"/>
            <a:ext cx="4293030" cy="852408"/>
            <a:chOff x="1465924" y="1131378"/>
            <a:chExt cx="4293030" cy="852408"/>
          </a:xfrm>
        </p:grpSpPr>
        <p:sp>
          <p:nvSpPr>
            <p:cNvPr id="10" name="Rounded Rectangle 9"/>
            <p:cNvSpPr/>
            <p:nvPr/>
          </p:nvSpPr>
          <p:spPr>
            <a:xfrm>
              <a:off x="1465924" y="1131378"/>
              <a:ext cx="4293030" cy="85240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675238" y="1288584"/>
              <a:ext cx="1626430" cy="553998"/>
            </a:xfrm>
            <a:prstGeom prst="rect">
              <a:avLst/>
            </a:prstGeom>
            <a:noFill/>
          </p:spPr>
          <p:txBody>
            <a:bodyPr wrap="square" rtlCol="0">
              <a:spAutoFit/>
            </a:bodyPr>
            <a:lstStyle/>
            <a:p>
              <a:r>
                <a:rPr lang="bn-BD" sz="3000" dirty="0" smtClean="0">
                  <a:solidFill>
                    <a:srgbClr val="0070C0"/>
                  </a:solidFill>
                  <a:latin typeface="NikoshBAN" panose="02000000000000000000" pitchFamily="2" charset="0"/>
                  <a:cs typeface="NikoshBAN" panose="02000000000000000000" pitchFamily="2" charset="0"/>
                </a:rPr>
                <a:t>দল</a:t>
              </a:r>
              <a:r>
                <a:rPr lang="en-US" sz="3000" dirty="0" err="1" smtClean="0">
                  <a:solidFill>
                    <a:srgbClr val="0070C0"/>
                  </a:solidFill>
                  <a:latin typeface="NikoshBAN" panose="02000000000000000000" pitchFamily="2" charset="0"/>
                  <a:cs typeface="NikoshBAN" panose="02000000000000000000" pitchFamily="2" charset="0"/>
                </a:rPr>
                <a:t>গত</a:t>
              </a:r>
              <a:r>
                <a:rPr lang="bn-BD" sz="3000" dirty="0" smtClean="0">
                  <a:solidFill>
                    <a:srgbClr val="0070C0"/>
                  </a:solidFill>
                  <a:latin typeface="NikoshBAN" panose="02000000000000000000" pitchFamily="2" charset="0"/>
                  <a:cs typeface="NikoshBAN" panose="02000000000000000000" pitchFamily="2" charset="0"/>
                </a:rPr>
                <a:t> </a:t>
              </a:r>
              <a:r>
                <a:rPr lang="bn-BD" sz="3000" dirty="0">
                  <a:solidFill>
                    <a:srgbClr val="0070C0"/>
                  </a:solidFill>
                  <a:latin typeface="NikoshBAN" panose="02000000000000000000" pitchFamily="2" charset="0"/>
                  <a:cs typeface="NikoshBAN" panose="02000000000000000000" pitchFamily="2" charset="0"/>
                </a:rPr>
                <a:t>কাজ</a:t>
              </a:r>
              <a:endParaRPr lang="en-US" sz="3000" dirty="0">
                <a:solidFill>
                  <a:srgbClr val="0070C0"/>
                </a:solidFill>
                <a:latin typeface="NikoshBAN" panose="02000000000000000000" pitchFamily="2" charset="0"/>
                <a:cs typeface="NikoshBAN" panose="02000000000000000000" pitchFamily="2" charset="0"/>
              </a:endParaRPr>
            </a:p>
          </p:txBody>
        </p:sp>
      </p:grpSp>
      <p:sp>
        <p:nvSpPr>
          <p:cNvPr id="4" name="TextBox 3"/>
          <p:cNvSpPr txBox="1"/>
          <p:nvPr/>
        </p:nvSpPr>
        <p:spPr>
          <a:xfrm>
            <a:off x="6113404" y="2604361"/>
            <a:ext cx="2449411" cy="461665"/>
          </a:xfrm>
          <a:prstGeom prst="rect">
            <a:avLst/>
          </a:prstGeom>
          <a:noFill/>
        </p:spPr>
        <p:txBody>
          <a:bodyPr wrap="square" rtlCol="0">
            <a:spAutoFit/>
          </a:bodyPr>
          <a:lstStyle/>
          <a:p>
            <a:r>
              <a:rPr lang="bn-BD" sz="2400" dirty="0" smtClean="0">
                <a:solidFill>
                  <a:srgbClr val="0070C0"/>
                </a:solidFill>
                <a:latin typeface="NikoshBAN" panose="02000000000000000000" pitchFamily="2" charset="0"/>
                <a:cs typeface="NikoshBAN" panose="02000000000000000000" pitchFamily="2" charset="0"/>
              </a:rPr>
              <a:t>সময়</a:t>
            </a:r>
            <a:r>
              <a:rPr lang="en-US" sz="2400" dirty="0" smtClean="0">
                <a:solidFill>
                  <a:srgbClr val="0070C0"/>
                </a:solidFill>
                <a:latin typeface="NikoshBAN" panose="02000000000000000000" pitchFamily="2" charset="0"/>
                <a:cs typeface="NikoshBAN" panose="02000000000000000000" pitchFamily="2" charset="0"/>
              </a:rPr>
              <a:t>:</a:t>
            </a:r>
            <a:r>
              <a:rPr lang="bn-BD" sz="2400" dirty="0" smtClean="0">
                <a:solidFill>
                  <a:srgbClr val="0070C0"/>
                </a:solidFill>
                <a:latin typeface="NikoshBAN" panose="02000000000000000000" pitchFamily="2" charset="0"/>
                <a:cs typeface="NikoshBAN" panose="02000000000000000000" pitchFamily="2" charset="0"/>
              </a:rPr>
              <a:t> ১</a:t>
            </a:r>
            <a:r>
              <a:rPr lang="en-US" sz="2400" dirty="0" smtClean="0">
                <a:solidFill>
                  <a:srgbClr val="0070C0"/>
                </a:solidFill>
                <a:latin typeface="NikoshBAN" panose="02000000000000000000" pitchFamily="2" charset="0"/>
                <a:cs typeface="NikoshBAN" panose="02000000000000000000" pitchFamily="2" charset="0"/>
              </a:rPr>
              <a:t>0</a:t>
            </a:r>
            <a:r>
              <a:rPr lang="bn-BD" sz="2400" dirty="0" smtClean="0">
                <a:solidFill>
                  <a:srgbClr val="0070C0"/>
                </a:solidFill>
                <a:latin typeface="NikoshBAN" panose="02000000000000000000" pitchFamily="2" charset="0"/>
                <a:cs typeface="NikoshBAN" panose="02000000000000000000" pitchFamily="2" charset="0"/>
              </a:rPr>
              <a:t> </a:t>
            </a:r>
            <a:r>
              <a:rPr lang="bn-BD" sz="2400" dirty="0">
                <a:solidFill>
                  <a:srgbClr val="0070C0"/>
                </a:solidFill>
                <a:latin typeface="NikoshBAN" panose="02000000000000000000" pitchFamily="2" charset="0"/>
                <a:cs typeface="NikoshBAN" panose="02000000000000000000" pitchFamily="2" charset="0"/>
              </a:rPr>
              <a:t>মিনিট </a:t>
            </a:r>
            <a:endParaRPr lang="en-US" sz="2400" dirty="0">
              <a:solidFill>
                <a:srgbClr val="0070C0"/>
              </a:solidFill>
              <a:latin typeface="NikoshBAN" panose="02000000000000000000" pitchFamily="2" charset="0"/>
              <a:cs typeface="NikoshBAN" panose="02000000000000000000" pitchFamily="2" charset="0"/>
            </a:endParaRPr>
          </a:p>
        </p:txBody>
      </p:sp>
      <p:graphicFrame>
        <p:nvGraphicFramePr>
          <p:cNvPr id="12" name="Object 11">
            <a:hlinkClick r:id="" action="ppaction://ole?verb=0"/>
          </p:cNvPr>
          <p:cNvGraphicFramePr>
            <a:graphicFrameLocks noChangeAspect="1"/>
          </p:cNvGraphicFramePr>
          <p:nvPr>
            <p:extLst>
              <p:ext uri="{D42A27DB-BD31-4B8C-83A1-F6EECF244321}">
                <p14:modId xmlns:p14="http://schemas.microsoft.com/office/powerpoint/2010/main" val="3793961676"/>
              </p:ext>
            </p:extLst>
          </p:nvPr>
        </p:nvGraphicFramePr>
        <p:xfrm>
          <a:off x="3536253" y="782087"/>
          <a:ext cx="1756716" cy="1482228"/>
        </p:xfrm>
        <a:graphic>
          <a:graphicData uri="http://schemas.openxmlformats.org/presentationml/2006/ole">
            <mc:AlternateContent xmlns:mc="http://schemas.openxmlformats.org/markup-compatibility/2006">
              <mc:Choice xmlns:v="urn:schemas-microsoft-com:vml" Requires="v">
                <p:oleObj spid="_x0000_s3119" name="Packager Shell Object" showAsIcon="1" r:id="rId4" imgW="914400" imgH="771480" progId="Package">
                  <p:embed/>
                </p:oleObj>
              </mc:Choice>
              <mc:Fallback>
                <p:oleObj name="Packager Shell Object" showAsIcon="1" r:id="rId4" imgW="914400" imgH="771480" progId="Package">
                  <p:embed/>
                  <p:pic>
                    <p:nvPicPr>
                      <p:cNvPr id="0" name=""/>
                      <p:cNvPicPr/>
                      <p:nvPr/>
                    </p:nvPicPr>
                    <p:blipFill>
                      <a:blip r:embed="rId5"/>
                      <a:stretch>
                        <a:fillRect/>
                      </a:stretch>
                    </p:blipFill>
                    <p:spPr>
                      <a:xfrm>
                        <a:off x="3536253" y="782087"/>
                        <a:ext cx="1756716" cy="1482228"/>
                      </a:xfrm>
                      <a:prstGeom prst="rect">
                        <a:avLst/>
                      </a:prstGeom>
                    </p:spPr>
                  </p:pic>
                </p:oleObj>
              </mc:Fallback>
            </mc:AlternateContent>
          </a:graphicData>
        </a:graphic>
      </p:graphicFrame>
    </p:spTree>
    <p:extLst>
      <p:ext uri="{BB962C8B-B14F-4D97-AF65-F5344CB8AC3E}">
        <p14:creationId xmlns:p14="http://schemas.microsoft.com/office/powerpoint/2010/main" val="421029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9051" t="538069" r="9051" b="-538069"/>
          <a:stretch/>
        </p:blipFill>
        <p:spPr>
          <a:xfrm>
            <a:off x="-286400" y="711778"/>
            <a:ext cx="9758363" cy="5486400"/>
          </a:xfrm>
          <a:prstGeom prst="rect">
            <a:avLst/>
          </a:prstGeom>
        </p:spPr>
      </p:pic>
      <p:pic>
        <p:nvPicPr>
          <p:cNvPr id="3" name="Picture 2"/>
          <p:cNvPicPr>
            <a:picLocks noChangeAspect="1"/>
          </p:cNvPicPr>
          <p:nvPr/>
        </p:nvPicPr>
        <p:blipFill rotWithShape="1">
          <a:blip r:embed="rId3"/>
          <a:srcRect l="27855" t="21118" r="25183" b="24525"/>
          <a:stretch/>
        </p:blipFill>
        <p:spPr>
          <a:xfrm>
            <a:off x="193592" y="1002723"/>
            <a:ext cx="2954854" cy="2784763"/>
          </a:xfrm>
          <a:prstGeom prst="rect">
            <a:avLst/>
          </a:prstGeom>
        </p:spPr>
      </p:pic>
      <p:pic>
        <p:nvPicPr>
          <p:cNvPr id="5" name="Picture 4"/>
          <p:cNvPicPr>
            <a:picLocks noChangeAspect="1"/>
          </p:cNvPicPr>
          <p:nvPr/>
        </p:nvPicPr>
        <p:blipFill rotWithShape="1">
          <a:blip r:embed="rId4"/>
          <a:srcRect l="29130" t="23958" r="33282" b="12785"/>
          <a:stretch/>
        </p:blipFill>
        <p:spPr>
          <a:xfrm>
            <a:off x="3369281" y="1002724"/>
            <a:ext cx="2447002" cy="2657247"/>
          </a:xfrm>
          <a:prstGeom prst="rect">
            <a:avLst/>
          </a:prstGeom>
        </p:spPr>
      </p:pic>
      <p:pic>
        <p:nvPicPr>
          <p:cNvPr id="6" name="Picture 5"/>
          <p:cNvPicPr>
            <a:picLocks noChangeAspect="1"/>
          </p:cNvPicPr>
          <p:nvPr/>
        </p:nvPicPr>
        <p:blipFill rotWithShape="1">
          <a:blip r:embed="rId5"/>
          <a:srcRect l="19015" t="7103" r="22953" b="22822"/>
          <a:stretch/>
        </p:blipFill>
        <p:spPr>
          <a:xfrm>
            <a:off x="5833846" y="1002724"/>
            <a:ext cx="3310154" cy="2576945"/>
          </a:xfrm>
          <a:prstGeom prst="rect">
            <a:avLst/>
          </a:prstGeom>
        </p:spPr>
      </p:pic>
      <p:sp>
        <p:nvSpPr>
          <p:cNvPr id="7" name="TextBox 6"/>
          <p:cNvSpPr txBox="1"/>
          <p:nvPr/>
        </p:nvSpPr>
        <p:spPr>
          <a:xfrm>
            <a:off x="1819946" y="4663617"/>
            <a:ext cx="5010750" cy="553998"/>
          </a:xfrm>
          <a:prstGeom prst="rect">
            <a:avLst/>
          </a:prstGeom>
          <a:noFill/>
        </p:spPr>
        <p:txBody>
          <a:bodyPr wrap="square" rtlCol="0">
            <a:spAutoFit/>
          </a:bodyPr>
          <a:lstStyle/>
          <a:p>
            <a:r>
              <a:rPr lang="bn-BD" sz="3000" dirty="0">
                <a:solidFill>
                  <a:srgbClr val="7030A0"/>
                </a:solidFill>
                <a:latin typeface="NikoshBAN" panose="02000000000000000000" pitchFamily="2" charset="0"/>
                <a:cs typeface="NikoshBAN" panose="02000000000000000000" pitchFamily="2" charset="0"/>
              </a:rPr>
              <a:t>ছবিগুলোতে আমরা </a:t>
            </a:r>
            <a:r>
              <a:rPr lang="en-US" sz="3000" dirty="0" err="1" smtClean="0">
                <a:solidFill>
                  <a:srgbClr val="7030A0"/>
                </a:solidFill>
                <a:latin typeface="NikoshBAN" panose="02000000000000000000" pitchFamily="2" charset="0"/>
                <a:cs typeface="NikoshBAN" panose="02000000000000000000" pitchFamily="2" charset="0"/>
              </a:rPr>
              <a:t>কী</a:t>
            </a:r>
            <a:r>
              <a:rPr lang="bn-BD" sz="3000" dirty="0" smtClean="0">
                <a:solidFill>
                  <a:srgbClr val="7030A0"/>
                </a:solidFill>
                <a:latin typeface="NikoshBAN" panose="02000000000000000000" pitchFamily="2" charset="0"/>
                <a:cs typeface="NikoshBAN" panose="02000000000000000000" pitchFamily="2" charset="0"/>
              </a:rPr>
              <a:t> </a:t>
            </a:r>
            <a:r>
              <a:rPr lang="bn-BD" sz="3000" dirty="0">
                <a:solidFill>
                  <a:srgbClr val="7030A0"/>
                </a:solidFill>
                <a:latin typeface="NikoshBAN" panose="02000000000000000000" pitchFamily="2" charset="0"/>
                <a:cs typeface="NikoshBAN" panose="02000000000000000000" pitchFamily="2" charset="0"/>
              </a:rPr>
              <a:t>দেখতে পাচ্ছি?</a:t>
            </a:r>
            <a:endParaRPr lang="en-US" sz="3000" dirty="0">
              <a:solidFill>
                <a:srgbClr val="7030A0"/>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60234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9439" t="18656" r="21144" b="32671"/>
          <a:stretch/>
        </p:blipFill>
        <p:spPr>
          <a:xfrm>
            <a:off x="1652155" y="857251"/>
            <a:ext cx="5496791" cy="3462440"/>
          </a:xfrm>
          <a:prstGeom prst="rect">
            <a:avLst/>
          </a:prstGeom>
        </p:spPr>
      </p:pic>
      <p:sp>
        <p:nvSpPr>
          <p:cNvPr id="4" name="TextBox 3"/>
          <p:cNvSpPr txBox="1"/>
          <p:nvPr/>
        </p:nvSpPr>
        <p:spPr>
          <a:xfrm>
            <a:off x="1" y="4495039"/>
            <a:ext cx="9143999" cy="954107"/>
          </a:xfrm>
          <a:prstGeom prst="rect">
            <a:avLst/>
          </a:prstGeom>
          <a:noFill/>
        </p:spPr>
        <p:txBody>
          <a:bodyPr wrap="square" rtlCol="0">
            <a:spAutoFit/>
          </a:bodyPr>
          <a:lstStyle/>
          <a:p>
            <a:pPr algn="just"/>
            <a:r>
              <a:rPr lang="bn-BD" sz="2800" dirty="0">
                <a:solidFill>
                  <a:srgbClr val="7030A0"/>
                </a:solidFill>
                <a:latin typeface="NikoshBAN" panose="02000000000000000000" pitchFamily="2" charset="0"/>
                <a:cs typeface="NikoshBAN" panose="02000000000000000000" pitchFamily="2" charset="0"/>
              </a:rPr>
              <a:t>বায়বীয় </a:t>
            </a:r>
            <a:r>
              <a:rPr lang="bn-BD" sz="2800" dirty="0" smtClean="0">
                <a:solidFill>
                  <a:srgbClr val="7030A0"/>
                </a:solidFill>
                <a:latin typeface="NikoshBAN" panose="02000000000000000000" pitchFamily="2" charset="0"/>
                <a:cs typeface="NikoshBAN" panose="02000000000000000000" pitchFamily="2" charset="0"/>
              </a:rPr>
              <a:t>পদার্থগুলো (</a:t>
            </a:r>
            <a:r>
              <a:rPr lang="bn-BD" sz="2800" dirty="0">
                <a:solidFill>
                  <a:srgbClr val="7030A0"/>
                </a:solidFill>
                <a:latin typeface="NikoshBAN" panose="02000000000000000000" pitchFamily="2" charset="0"/>
                <a:cs typeface="NikoshBAN" panose="02000000000000000000" pitchFamily="2" charset="0"/>
              </a:rPr>
              <a:t>কার্বন ডাই-অক্সাইড, জলীয়বাষ্প, মিথেন, কার্বনমনোক্সাইড</a:t>
            </a:r>
            <a:r>
              <a:rPr lang="bn-BD" sz="2800">
                <a:solidFill>
                  <a:srgbClr val="7030A0"/>
                </a:solidFill>
                <a:latin typeface="NikoshBAN" panose="02000000000000000000" pitchFamily="2" charset="0"/>
                <a:cs typeface="NikoshBAN" panose="02000000000000000000" pitchFamily="2" charset="0"/>
              </a:rPr>
              <a:t>) </a:t>
            </a:r>
            <a:r>
              <a:rPr lang="bn-BD" sz="2800" smtClean="0">
                <a:solidFill>
                  <a:srgbClr val="7030A0"/>
                </a:solidFill>
                <a:latin typeface="NikoshBAN" panose="02000000000000000000" pitchFamily="2" charset="0"/>
                <a:cs typeface="NikoshBAN" panose="02000000000000000000" pitchFamily="2" charset="0"/>
              </a:rPr>
              <a:t>বায়ুমণ্ডল </a:t>
            </a:r>
            <a:r>
              <a:rPr lang="bn-BD" sz="2800" dirty="0">
                <a:solidFill>
                  <a:srgbClr val="7030A0"/>
                </a:solidFill>
                <a:latin typeface="NikoshBAN" panose="02000000000000000000" pitchFamily="2" charset="0"/>
                <a:cs typeface="NikoshBAN" panose="02000000000000000000" pitchFamily="2" charset="0"/>
              </a:rPr>
              <a:t>গঠন করেছে।</a:t>
            </a:r>
            <a:endParaRPr lang="en-US" sz="2800" dirty="0">
              <a:solidFill>
                <a:srgbClr val="7030A0"/>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35439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322956" y="937120"/>
            <a:ext cx="3704095" cy="1425844"/>
            <a:chOff x="2322956" y="937120"/>
            <a:chExt cx="3704095" cy="1425844"/>
          </a:xfrm>
        </p:grpSpPr>
        <p:sp>
          <p:nvSpPr>
            <p:cNvPr id="2" name="Oval 1"/>
            <p:cNvSpPr/>
            <p:nvPr/>
          </p:nvSpPr>
          <p:spPr>
            <a:xfrm>
              <a:off x="2322956" y="937120"/>
              <a:ext cx="3704095" cy="1425844"/>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603314" y="1297534"/>
              <a:ext cx="1725271" cy="553998"/>
            </a:xfrm>
            <a:prstGeom prst="rect">
              <a:avLst/>
            </a:prstGeom>
            <a:noFill/>
          </p:spPr>
          <p:txBody>
            <a:bodyPr wrap="square" rtlCol="0">
              <a:spAutoFit/>
            </a:bodyPr>
            <a:lstStyle/>
            <a:p>
              <a:r>
                <a:rPr lang="bn-BD" sz="3000" dirty="0">
                  <a:solidFill>
                    <a:srgbClr val="7030A0"/>
                  </a:solidFill>
                  <a:latin typeface="NikoshBAN" panose="02000000000000000000" pitchFamily="2" charset="0"/>
                  <a:cs typeface="NikoshBAN" panose="02000000000000000000" pitchFamily="2" charset="0"/>
                </a:rPr>
                <a:t>একক কাজ</a:t>
              </a:r>
              <a:endParaRPr lang="en-US" sz="3000" dirty="0">
                <a:solidFill>
                  <a:srgbClr val="7030A0"/>
                </a:solidFill>
                <a:latin typeface="NikoshBAN" panose="02000000000000000000" pitchFamily="2" charset="0"/>
                <a:cs typeface="NikoshBAN" panose="02000000000000000000" pitchFamily="2" charset="0"/>
              </a:endParaRPr>
            </a:p>
          </p:txBody>
        </p:sp>
      </p:grpSp>
      <p:sp>
        <p:nvSpPr>
          <p:cNvPr id="5" name="TextBox 4"/>
          <p:cNvSpPr txBox="1"/>
          <p:nvPr/>
        </p:nvSpPr>
        <p:spPr>
          <a:xfrm>
            <a:off x="460565" y="2571301"/>
            <a:ext cx="7820990" cy="553998"/>
          </a:xfrm>
          <a:prstGeom prst="rect">
            <a:avLst/>
          </a:prstGeom>
          <a:noFill/>
        </p:spPr>
        <p:txBody>
          <a:bodyPr wrap="square" rtlCol="0">
            <a:spAutoFit/>
          </a:bodyPr>
          <a:lstStyle/>
          <a:p>
            <a:r>
              <a:rPr lang="bn-BD" sz="3000" dirty="0">
                <a:solidFill>
                  <a:srgbClr val="7030A0"/>
                </a:solidFill>
                <a:latin typeface="NikoshBAN" panose="02000000000000000000" pitchFamily="2" charset="0"/>
                <a:cs typeface="NikoshBAN" panose="02000000000000000000" pitchFamily="2" charset="0"/>
              </a:rPr>
              <a:t>পৃথিবী জীবের বসবাসের উপযোগী হয়ে ওঠার ডায়াগ্রামটি লেখ।</a:t>
            </a:r>
            <a:endParaRPr lang="en-US" sz="3000" dirty="0">
              <a:solidFill>
                <a:srgbClr val="7030A0"/>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96068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111697" y="870266"/>
            <a:ext cx="3719593" cy="1314995"/>
            <a:chOff x="2111697" y="870266"/>
            <a:chExt cx="3719593" cy="1314995"/>
          </a:xfrm>
        </p:grpSpPr>
        <p:sp>
          <p:nvSpPr>
            <p:cNvPr id="3" name="Down Arrow Callout 2"/>
            <p:cNvSpPr/>
            <p:nvPr/>
          </p:nvSpPr>
          <p:spPr>
            <a:xfrm>
              <a:off x="2111697" y="870266"/>
              <a:ext cx="3719593" cy="1314995"/>
            </a:xfrm>
            <a:prstGeom prst="downArrow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026338" y="870266"/>
              <a:ext cx="1890310" cy="854080"/>
            </a:xfrm>
            <a:prstGeom prst="rect">
              <a:avLst/>
            </a:prstGeom>
            <a:noFill/>
          </p:spPr>
          <p:txBody>
            <a:bodyPr wrap="square" rtlCol="0">
              <a:spAutoFit/>
            </a:bodyPr>
            <a:lstStyle/>
            <a:p>
              <a:r>
                <a:rPr lang="bn-BD" sz="4950" dirty="0">
                  <a:solidFill>
                    <a:srgbClr val="0070C0"/>
                  </a:solidFill>
                  <a:latin typeface="NikoshBAN" panose="02000000000000000000" pitchFamily="2" charset="0"/>
                  <a:cs typeface="NikoshBAN" panose="02000000000000000000" pitchFamily="2" charset="0"/>
                </a:rPr>
                <a:t>মূল্যায়ন</a:t>
              </a:r>
              <a:endParaRPr lang="en-US" sz="4950" dirty="0">
                <a:solidFill>
                  <a:srgbClr val="0070C0"/>
                </a:solidFill>
                <a:latin typeface="NikoshBAN" panose="02000000000000000000" pitchFamily="2" charset="0"/>
                <a:cs typeface="NikoshBAN" panose="02000000000000000000" pitchFamily="2" charset="0"/>
              </a:endParaRPr>
            </a:p>
          </p:txBody>
        </p:sp>
      </p:grpSp>
      <p:sp>
        <p:nvSpPr>
          <p:cNvPr id="29" name="TextBox 28"/>
          <p:cNvSpPr txBox="1"/>
          <p:nvPr/>
        </p:nvSpPr>
        <p:spPr>
          <a:xfrm>
            <a:off x="387243" y="2523005"/>
            <a:ext cx="8580112" cy="1938992"/>
          </a:xfrm>
          <a:prstGeom prst="rect">
            <a:avLst/>
          </a:prstGeom>
          <a:noFill/>
        </p:spPr>
        <p:txBody>
          <a:bodyPr wrap="square" rtlCol="0">
            <a:spAutoFit/>
          </a:bodyPr>
          <a:lstStyle/>
          <a:p>
            <a:pPr marL="557213" indent="-557213">
              <a:buFont typeface="+mj-lt"/>
              <a:buAutoNum type="arabicPeriod"/>
            </a:pPr>
            <a:r>
              <a:rPr lang="bn-BD" sz="3000" dirty="0">
                <a:solidFill>
                  <a:srgbClr val="7030A0"/>
                </a:solidFill>
                <a:latin typeface="NikoshBAN" panose="02000000000000000000" pitchFamily="2" charset="0"/>
                <a:cs typeface="NikoshBAN" panose="02000000000000000000" pitchFamily="2" charset="0"/>
              </a:rPr>
              <a:t>আমাদের সৌরজগতে মোট কয়টি গ্রহ আছে?</a:t>
            </a:r>
          </a:p>
          <a:p>
            <a:pPr marL="557213" indent="-557213">
              <a:buFont typeface="+mj-lt"/>
              <a:buAutoNum type="arabicPeriod"/>
            </a:pPr>
            <a:r>
              <a:rPr lang="bn-BD" sz="3000" dirty="0">
                <a:solidFill>
                  <a:srgbClr val="7030A0"/>
                </a:solidFill>
                <a:latin typeface="NikoshBAN" panose="02000000000000000000" pitchFamily="2" charset="0"/>
                <a:cs typeface="NikoshBAN" panose="02000000000000000000" pitchFamily="2" charset="0"/>
              </a:rPr>
              <a:t>চাঁদ পৃথিবীর চারদিকে ঘুরে আসতে কত সময় নেয়? </a:t>
            </a:r>
          </a:p>
          <a:p>
            <a:pPr marL="557213" indent="-557213">
              <a:buFont typeface="+mj-lt"/>
              <a:buAutoNum type="arabicPeriod"/>
            </a:pPr>
            <a:r>
              <a:rPr lang="bn-BD" sz="3000" dirty="0">
                <a:solidFill>
                  <a:srgbClr val="7030A0"/>
                </a:solidFill>
                <a:latin typeface="NikoshBAN" panose="02000000000000000000" pitchFamily="2" charset="0"/>
                <a:cs typeface="NikoshBAN" panose="02000000000000000000" pitchFamily="2" charset="0"/>
              </a:rPr>
              <a:t>সূর্যের আকৃতি একটি ফুটবলের সমান হলে পৃথিবীর আকৃতি কেমন?</a:t>
            </a:r>
          </a:p>
          <a:p>
            <a:pPr marL="557213" indent="-557213">
              <a:buFont typeface="+mj-lt"/>
              <a:buAutoNum type="arabicPeriod"/>
            </a:pPr>
            <a:r>
              <a:rPr lang="bn-BD" sz="3000" dirty="0">
                <a:solidFill>
                  <a:srgbClr val="7030A0"/>
                </a:solidFill>
                <a:latin typeface="NikoshBAN" panose="02000000000000000000" pitchFamily="2" charset="0"/>
                <a:cs typeface="NikoshBAN" panose="02000000000000000000" pitchFamily="2" charset="0"/>
              </a:rPr>
              <a:t>শুরুতে পৃথিবী কেমন ছিল?</a:t>
            </a:r>
            <a:endParaRPr lang="en-US" sz="3000" dirty="0">
              <a:solidFill>
                <a:srgbClr val="7030A0"/>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252571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0-#ppt_w/2"/>
                                          </p:val>
                                        </p:tav>
                                        <p:tav tm="100000">
                                          <p:val>
                                            <p:strVal val="#ppt_x"/>
                                          </p:val>
                                        </p:tav>
                                      </p:tavLst>
                                    </p:anim>
                                    <p:anim calcmode="lin" valueType="num">
                                      <p:cBhvr additive="base">
                                        <p:cTn id="12"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722728" y="557802"/>
            <a:ext cx="3704095" cy="1952787"/>
            <a:chOff x="2722728" y="557802"/>
            <a:chExt cx="3704095" cy="1952787"/>
          </a:xfrm>
        </p:grpSpPr>
        <p:sp>
          <p:nvSpPr>
            <p:cNvPr id="10" name="Cloud 9"/>
            <p:cNvSpPr/>
            <p:nvPr/>
          </p:nvSpPr>
          <p:spPr>
            <a:xfrm>
              <a:off x="2722728" y="557802"/>
              <a:ext cx="3704095" cy="1952787"/>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299251" y="1096566"/>
              <a:ext cx="2606818" cy="784830"/>
            </a:xfrm>
            <a:prstGeom prst="rect">
              <a:avLst/>
            </a:prstGeom>
            <a:noFill/>
          </p:spPr>
          <p:txBody>
            <a:bodyPr wrap="square" rtlCol="0">
              <a:spAutoFit/>
            </a:bodyPr>
            <a:lstStyle/>
            <a:p>
              <a:r>
                <a:rPr lang="bn-BD" sz="4500" dirty="0">
                  <a:solidFill>
                    <a:srgbClr val="0070C0"/>
                  </a:solidFill>
                  <a:latin typeface="NikoshBAN" panose="02000000000000000000" pitchFamily="2" charset="0"/>
                  <a:cs typeface="NikoshBAN" panose="02000000000000000000" pitchFamily="2" charset="0"/>
                </a:rPr>
                <a:t>বাড়ির কাজ</a:t>
              </a:r>
              <a:endParaRPr lang="en-US" sz="4500" dirty="0">
                <a:solidFill>
                  <a:srgbClr val="0070C0"/>
                </a:solidFill>
                <a:latin typeface="NikoshBAN" panose="02000000000000000000" pitchFamily="2" charset="0"/>
                <a:cs typeface="NikoshBAN" panose="02000000000000000000" pitchFamily="2" charset="0"/>
              </a:endParaRPr>
            </a:p>
          </p:txBody>
        </p:sp>
      </p:grpSp>
      <p:sp>
        <p:nvSpPr>
          <p:cNvPr id="3" name="TextBox 2"/>
          <p:cNvSpPr txBox="1"/>
          <p:nvPr/>
        </p:nvSpPr>
        <p:spPr>
          <a:xfrm>
            <a:off x="461882" y="3810610"/>
            <a:ext cx="8281555" cy="553998"/>
          </a:xfrm>
          <a:prstGeom prst="rect">
            <a:avLst/>
          </a:prstGeom>
          <a:noFill/>
        </p:spPr>
        <p:txBody>
          <a:bodyPr wrap="square" rtlCol="0">
            <a:spAutoFit/>
          </a:bodyPr>
          <a:lstStyle/>
          <a:p>
            <a:r>
              <a:rPr lang="bn-BD" sz="3000" b="1" dirty="0" smtClean="0">
                <a:solidFill>
                  <a:srgbClr val="0070C0"/>
                </a:solidFill>
                <a:latin typeface="NikoshBAN" panose="02000000000000000000" pitchFamily="2" charset="0"/>
                <a:cs typeface="NikoshBAN" panose="02000000000000000000" pitchFamily="2" charset="0"/>
              </a:rPr>
              <a:t>পৃথিবীকে নির্মল ও সুন্দর রাখার জন্য মানুষের ভূমিকা </a:t>
            </a:r>
            <a:r>
              <a:rPr lang="en-US" sz="3000" b="1" dirty="0" err="1" smtClean="0">
                <a:solidFill>
                  <a:srgbClr val="0070C0"/>
                </a:solidFill>
                <a:latin typeface="NikoshBAN" panose="02000000000000000000" pitchFamily="2" charset="0"/>
                <a:cs typeface="NikoshBAN" panose="02000000000000000000" pitchFamily="2" charset="0"/>
              </a:rPr>
              <a:t>কী</a:t>
            </a:r>
            <a:r>
              <a:rPr lang="bn-BD" sz="3000" b="1" dirty="0" smtClean="0">
                <a:solidFill>
                  <a:srgbClr val="0070C0"/>
                </a:solidFill>
                <a:latin typeface="NikoshBAN" panose="02000000000000000000" pitchFamily="2" charset="0"/>
                <a:cs typeface="NikoshBAN" panose="02000000000000000000" pitchFamily="2" charset="0"/>
              </a:rPr>
              <a:t> হতে পারে ?</a:t>
            </a:r>
            <a:endParaRPr lang="en-US" sz="3000" b="1" dirty="0">
              <a:solidFill>
                <a:srgbClr val="0070C0"/>
              </a:solidFill>
              <a:latin typeface="NikoshBAN" panose="02000000000000000000" pitchFamily="2" charset="0"/>
              <a:cs typeface="NikoshBAN" panose="02000000000000000000" pitchFamily="2"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313" y="1017908"/>
            <a:ext cx="2314415" cy="1680811"/>
          </a:xfrm>
          <a:prstGeom prst="rect">
            <a:avLst/>
          </a:prstGeom>
        </p:spPr>
      </p:pic>
    </p:spTree>
    <p:extLst>
      <p:ext uri="{BB962C8B-B14F-4D97-AF65-F5344CB8AC3E}">
        <p14:creationId xmlns:p14="http://schemas.microsoft.com/office/powerpoint/2010/main" val="80557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512" y="273664"/>
            <a:ext cx="6566469" cy="6457028"/>
          </a:xfrm>
          <a:prstGeom prst="rect">
            <a:avLst/>
          </a:prstGeom>
        </p:spPr>
      </p:pic>
      <p:sp>
        <p:nvSpPr>
          <p:cNvPr id="5" name="TextBox 4"/>
          <p:cNvSpPr txBox="1"/>
          <p:nvPr/>
        </p:nvSpPr>
        <p:spPr>
          <a:xfrm>
            <a:off x="3478077" y="2717348"/>
            <a:ext cx="3284114" cy="1569660"/>
          </a:xfrm>
          <a:prstGeom prst="rect">
            <a:avLst/>
          </a:prstGeom>
          <a:noFill/>
        </p:spPr>
        <p:txBody>
          <a:bodyPr wrap="square" rtlCol="0">
            <a:spAutoFit/>
          </a:bodyPr>
          <a:lstStyle/>
          <a:p>
            <a:r>
              <a:rPr lang="bn-BD" sz="9600" dirty="0">
                <a:solidFill>
                  <a:schemeClr val="bg1"/>
                </a:solidFill>
                <a:latin typeface="NikoshBAN" panose="02000000000000000000" pitchFamily="2" charset="0"/>
                <a:cs typeface="NikoshBAN" panose="02000000000000000000" pitchFamily="2" charset="0"/>
              </a:rPr>
              <a:t>স্বাগতম</a:t>
            </a:r>
            <a:endParaRPr lang="en-US" sz="9600" dirty="0">
              <a:solidFill>
                <a:schemeClr val="bg1"/>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412796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250" autoRev="1" fill="hold">
                                          <p:stCondLst>
                                            <p:cond delay="0"/>
                                          </p:stCondLst>
                                        </p:cTn>
                                        <p:tgtEl>
                                          <p:spTgt spid="5"/>
                                        </p:tgtEl>
                                        <p:attrNameLst>
                                          <p:attrName>ppt_w</p:attrName>
                                        </p:attrNameLst>
                                      </p:cBhvr>
                                    </p:anim>
                                    <p:anim by="(#ppt_w*0.50)" calcmode="lin" valueType="num">
                                      <p:cBhvr>
                                        <p:cTn id="8" dur="250" decel="50000" autoRev="1" fill="hold">
                                          <p:stCondLst>
                                            <p:cond delay="0"/>
                                          </p:stCondLst>
                                        </p:cTn>
                                        <p:tgtEl>
                                          <p:spTgt spid="5"/>
                                        </p:tgtEl>
                                        <p:attrNameLst>
                                          <p:attrName>ppt_x</p:attrName>
                                        </p:attrNameLst>
                                      </p:cBhvr>
                                    </p:anim>
                                    <p:anim from="(-#ppt_h/2)" to="(#ppt_y)" calcmode="lin" valueType="num">
                                      <p:cBhvr>
                                        <p:cTn id="9" dur="500" fill="hold">
                                          <p:stCondLst>
                                            <p:cond delay="0"/>
                                          </p:stCondLst>
                                        </p:cTn>
                                        <p:tgtEl>
                                          <p:spTgt spid="5"/>
                                        </p:tgtEl>
                                        <p:attrNameLst>
                                          <p:attrName>ppt_y</p:attrName>
                                        </p:attrNameLst>
                                      </p:cBhvr>
                                    </p:anim>
                                    <p:animRot by="21600000">
                                      <p:cBhvr>
                                        <p:cTn id="10" dur="5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78583" y="1961027"/>
            <a:ext cx="3619544" cy="553998"/>
          </a:xfrm>
          <a:prstGeom prst="rect">
            <a:avLst/>
          </a:prstGeom>
          <a:noFill/>
        </p:spPr>
        <p:txBody>
          <a:bodyPr wrap="square" rtlCol="0">
            <a:spAutoFit/>
          </a:bodyPr>
          <a:lstStyle/>
          <a:p>
            <a:r>
              <a:rPr lang="bn-BD" sz="3000" b="1" dirty="0">
                <a:solidFill>
                  <a:srgbClr val="0070C0"/>
                </a:solidFill>
                <a:latin typeface="NikoshBAN" panose="02000000000000000000" pitchFamily="2" charset="0"/>
                <a:cs typeface="NikoshBAN" panose="02000000000000000000" pitchFamily="2" charset="0"/>
              </a:rPr>
              <a:t>এই অধ্যায়ের  গুরুত্ত্বপূর্ণ শব্দ</a:t>
            </a:r>
            <a:endParaRPr lang="en-US" sz="3000" b="1" dirty="0">
              <a:solidFill>
                <a:srgbClr val="0070C0"/>
              </a:solidFill>
              <a:latin typeface="NikoshBAN" panose="02000000000000000000" pitchFamily="2" charset="0"/>
              <a:cs typeface="NikoshBAN" panose="02000000000000000000" pitchFamily="2" charset="0"/>
            </a:endParaRPr>
          </a:p>
        </p:txBody>
      </p:sp>
      <p:sp>
        <p:nvSpPr>
          <p:cNvPr id="4" name="TextBox 3"/>
          <p:cNvSpPr txBox="1"/>
          <p:nvPr/>
        </p:nvSpPr>
        <p:spPr>
          <a:xfrm>
            <a:off x="2888608" y="3187155"/>
            <a:ext cx="1354325" cy="553998"/>
          </a:xfrm>
          <a:prstGeom prst="rect">
            <a:avLst/>
          </a:prstGeom>
          <a:noFill/>
        </p:spPr>
        <p:txBody>
          <a:bodyPr wrap="square" rtlCol="0">
            <a:spAutoFit/>
          </a:bodyPr>
          <a:lstStyle/>
          <a:p>
            <a:r>
              <a:rPr lang="bn-BD" sz="3000" b="1" dirty="0">
                <a:solidFill>
                  <a:srgbClr val="0070C0"/>
                </a:solidFill>
                <a:latin typeface="NikoshBAN" panose="02000000000000000000" pitchFamily="2" charset="0"/>
                <a:cs typeface="NikoshBAN" panose="02000000000000000000" pitchFamily="2" charset="0"/>
              </a:rPr>
              <a:t>মহাকর্ষ</a:t>
            </a:r>
            <a:endParaRPr lang="en-US" sz="3000" b="1" dirty="0">
              <a:solidFill>
                <a:srgbClr val="0070C0"/>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3526817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336" y="534724"/>
            <a:ext cx="8731048" cy="5441533"/>
          </a:xfrm>
          <a:prstGeom prst="rect">
            <a:avLst/>
          </a:prstGeom>
        </p:spPr>
      </p:pic>
      <p:sp>
        <p:nvSpPr>
          <p:cNvPr id="6" name="TextBox 5"/>
          <p:cNvSpPr txBox="1"/>
          <p:nvPr/>
        </p:nvSpPr>
        <p:spPr>
          <a:xfrm>
            <a:off x="3902528" y="2354167"/>
            <a:ext cx="3200401" cy="1685077"/>
          </a:xfrm>
          <a:prstGeom prst="rect">
            <a:avLst/>
          </a:prstGeom>
          <a:noFill/>
        </p:spPr>
        <p:txBody>
          <a:bodyPr wrap="square" rtlCol="0">
            <a:spAutoFit/>
          </a:bodyPr>
          <a:lstStyle/>
          <a:p>
            <a:r>
              <a:rPr lang="bn-BD" sz="10350" b="1" dirty="0">
                <a:solidFill>
                  <a:srgbClr val="FFFF00"/>
                </a:solidFill>
                <a:latin typeface="NikoshBAN" panose="02000000000000000000" pitchFamily="2" charset="0"/>
                <a:cs typeface="NikoshBAN" panose="02000000000000000000" pitchFamily="2" charset="0"/>
              </a:rPr>
              <a:t>ধন্যবাদ</a:t>
            </a:r>
            <a:endParaRPr lang="en-US" sz="10350" b="1" dirty="0">
              <a:solidFill>
                <a:srgbClr val="FFFF00"/>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288691232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90500" y="121920"/>
            <a:ext cx="8763000" cy="6614158"/>
            <a:chOff x="152400" y="-193596"/>
            <a:chExt cx="8763000" cy="6776402"/>
          </a:xfrm>
        </p:grpSpPr>
        <p:sp>
          <p:nvSpPr>
            <p:cNvPr id="8" name="TextBox 1"/>
            <p:cNvSpPr txBox="1"/>
            <p:nvPr/>
          </p:nvSpPr>
          <p:spPr>
            <a:xfrm>
              <a:off x="3352800" y="-193596"/>
              <a:ext cx="2362200" cy="1336596"/>
            </a:xfrm>
            <a:prstGeom prst="rect">
              <a:avLst/>
            </a:prstGeom>
            <a:noFill/>
          </p:spPr>
          <p:txBody>
            <a:bodyPr wrap="none" numCol="1" rtlCol="0">
              <a:prstTxWarp prst="textInflateTo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bn-IN"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NikoshBAN" pitchFamily="2" charset="0"/>
                  <a:cs typeface="NikoshBAN" pitchFamily="2" charset="0"/>
                </a:rPr>
                <a:t>কৃতজ্ঞতা স্বীকার </a:t>
              </a:r>
              <a:endPar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NikoshBAN" pitchFamily="2" charset="0"/>
                <a:cs typeface="NikoshBAN" pitchFamily="2" charset="0"/>
              </a:endParaRPr>
            </a:p>
          </p:txBody>
        </p:sp>
        <p:sp>
          <p:nvSpPr>
            <p:cNvPr id="9" name="TextBox 2"/>
            <p:cNvSpPr txBox="1"/>
            <p:nvPr/>
          </p:nvSpPr>
          <p:spPr>
            <a:xfrm>
              <a:off x="152400" y="1156661"/>
              <a:ext cx="8763000" cy="1200329"/>
            </a:xfrm>
            <a:prstGeom prst="rect">
              <a:avLst/>
            </a:prstGeom>
            <a:solidFill>
              <a:srgbClr val="CCFF99"/>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bn-IN" sz="3600" dirty="0" smtClean="0">
                  <a:solidFill>
                    <a:srgbClr val="003399"/>
                  </a:solidFill>
                  <a:latin typeface="Nikosh" pitchFamily="2" charset="0"/>
                  <a:cs typeface="Nikosh" pitchFamily="2" charset="0"/>
                </a:rPr>
                <a:t>শিক্ষা মন্ত্রণালয়, মাউশি, এনসিটিবি ও এটুআই-এর সংশ্লিষ্ট কর্মকর্তাবৃন্দ </a:t>
              </a:r>
              <a:endParaRPr lang="en-US" sz="3600" dirty="0">
                <a:solidFill>
                  <a:srgbClr val="003399"/>
                </a:solidFill>
                <a:latin typeface="Nikosh" pitchFamily="2" charset="0"/>
                <a:cs typeface="Nikosh" pitchFamily="2" charset="0"/>
              </a:endParaRPr>
            </a:p>
          </p:txBody>
        </p:sp>
        <p:sp>
          <p:nvSpPr>
            <p:cNvPr id="10" name="TextBox 3"/>
            <p:cNvSpPr txBox="1"/>
            <p:nvPr/>
          </p:nvSpPr>
          <p:spPr>
            <a:xfrm>
              <a:off x="152400" y="2370651"/>
              <a:ext cx="8763000" cy="954107"/>
            </a:xfrm>
            <a:prstGeom prst="rect">
              <a:avLst/>
            </a:prstGeom>
            <a:solidFill>
              <a:srgbClr val="FFFF66"/>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bn-IN" sz="2800" dirty="0" smtClean="0">
                  <a:solidFill>
                    <a:srgbClr val="005426"/>
                  </a:solidFill>
                  <a:latin typeface="Nikosh" pitchFamily="2" charset="0"/>
                  <a:cs typeface="Nikosh" pitchFamily="2" charset="0"/>
                </a:rPr>
                <a:t>এবং কন্টেন্ট সম্পাদক হিসেবে যাঁদের নির্দেশনা, পরামর্শ ও তত্ত্বাবধানে এই মডেল কন্টেন্ট সমৃদ্ধ হয়েছে তারা হলেন-  </a:t>
              </a:r>
              <a:endParaRPr lang="en-US" sz="2800" dirty="0">
                <a:solidFill>
                  <a:srgbClr val="005426"/>
                </a:solidFill>
                <a:latin typeface="Nikosh" pitchFamily="2" charset="0"/>
                <a:cs typeface="Nikosh" pitchFamily="2" charset="0"/>
              </a:endParaRPr>
            </a:p>
          </p:txBody>
        </p:sp>
        <p:sp>
          <p:nvSpPr>
            <p:cNvPr id="11" name="TextBox 4"/>
            <p:cNvSpPr txBox="1"/>
            <p:nvPr/>
          </p:nvSpPr>
          <p:spPr>
            <a:xfrm>
              <a:off x="152400" y="3474263"/>
              <a:ext cx="8763000" cy="3108543"/>
            </a:xfrm>
            <a:prstGeom prst="rect">
              <a:avLst/>
            </a:prstGeom>
            <a:solidFill>
              <a:srgbClr val="66CC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bn-IN" sz="2800" dirty="0" smtClean="0">
                  <a:latin typeface="Nikosh" pitchFamily="2" charset="0"/>
                  <a:cs typeface="Nikosh" pitchFamily="2" charset="0"/>
                </a:rPr>
                <a:t>জনাব মো</a:t>
              </a:r>
              <a:r>
                <a:rPr lang="bn-BD" sz="2800" dirty="0" smtClean="0">
                  <a:latin typeface="Nikosh" pitchFamily="2" charset="0"/>
                  <a:cs typeface="Nikosh" pitchFamily="2" charset="0"/>
                </a:rPr>
                <a:t>ছাম্মৎ</a:t>
              </a:r>
              <a:r>
                <a:rPr lang="bn-IN" sz="2800" dirty="0" smtClean="0">
                  <a:latin typeface="Nikosh" pitchFamily="2" charset="0"/>
                  <a:cs typeface="Nikosh" pitchFamily="2" charset="0"/>
                </a:rPr>
                <a:t> </a:t>
              </a:r>
              <a:r>
                <a:rPr lang="bn-IN" sz="2800" dirty="0">
                  <a:latin typeface="Nikosh" pitchFamily="2" charset="0"/>
                  <a:cs typeface="Nikosh" pitchFamily="2" charset="0"/>
                </a:rPr>
                <a:t>খাদিজা ইয়াসমিন, </a:t>
              </a:r>
              <a:r>
                <a:rPr lang="bn-IN" sz="2800" dirty="0" smtClean="0">
                  <a:latin typeface="Nikosh" pitchFamily="2" charset="0"/>
                  <a:cs typeface="Nikosh" pitchFamily="2" charset="0"/>
                </a:rPr>
                <a:t>সহকা</a:t>
              </a:r>
              <a:r>
                <a:rPr lang="bn-BD" sz="2800" dirty="0" smtClean="0">
                  <a:latin typeface="Nikosh" pitchFamily="2" charset="0"/>
                  <a:cs typeface="Nikosh" pitchFamily="2" charset="0"/>
                </a:rPr>
                <a:t>রী</a:t>
              </a:r>
              <a:r>
                <a:rPr lang="bn-IN" sz="2800" dirty="0" smtClean="0">
                  <a:latin typeface="Nikosh" pitchFamily="2" charset="0"/>
                  <a:cs typeface="Nikosh" pitchFamily="2" charset="0"/>
                </a:rPr>
                <a:t> অধ্যাপক </a:t>
              </a:r>
              <a:r>
                <a:rPr lang="bn-IN" sz="2800" dirty="0">
                  <a:latin typeface="Nikosh" pitchFamily="2" charset="0"/>
                  <a:cs typeface="Nikosh" pitchFamily="2" charset="0"/>
                </a:rPr>
                <a:t>টিটিসি, </a:t>
              </a:r>
              <a:r>
                <a:rPr lang="bn-IN" sz="2800" dirty="0" smtClean="0">
                  <a:latin typeface="Nikosh" pitchFamily="2" charset="0"/>
                  <a:cs typeface="Nikosh" pitchFamily="2" charset="0"/>
                </a:rPr>
                <a:t>ঢাকা</a:t>
              </a:r>
            </a:p>
            <a:p>
              <a:pPr algn="ctr"/>
              <a:r>
                <a:rPr lang="bn-IN" sz="2800" dirty="0" smtClean="0">
                  <a:latin typeface="Nikosh" pitchFamily="2" charset="0"/>
                  <a:cs typeface="Nikosh" pitchFamily="2" charset="0"/>
                </a:rPr>
                <a:t>জনাব </a:t>
              </a:r>
              <a:r>
                <a:rPr lang="bn-IN" sz="2800" dirty="0">
                  <a:latin typeface="Nikosh" pitchFamily="2" charset="0"/>
                  <a:cs typeface="Nikosh" pitchFamily="2" charset="0"/>
                </a:rPr>
                <a:t>মোঃ তাজুল ইসলাম, </a:t>
              </a:r>
              <a:r>
                <a:rPr lang="bn-IN" sz="2800" dirty="0" smtClean="0">
                  <a:latin typeface="Nikosh" pitchFamily="2" charset="0"/>
                  <a:cs typeface="Nikosh" pitchFamily="2" charset="0"/>
                </a:rPr>
                <a:t>সহকা</a:t>
              </a:r>
              <a:r>
                <a:rPr lang="bn-BD" sz="2800" dirty="0" smtClean="0">
                  <a:latin typeface="Nikosh" pitchFamily="2" charset="0"/>
                  <a:cs typeface="Nikosh" pitchFamily="2" charset="0"/>
                </a:rPr>
                <a:t>রী</a:t>
              </a:r>
              <a:r>
                <a:rPr lang="bn-IN" sz="2800" dirty="0" smtClean="0">
                  <a:latin typeface="Nikosh" pitchFamily="2" charset="0"/>
                  <a:cs typeface="Nikosh" pitchFamily="2" charset="0"/>
                </a:rPr>
                <a:t> </a:t>
              </a:r>
              <a:r>
                <a:rPr lang="bn-IN" sz="2800" dirty="0">
                  <a:latin typeface="Nikosh" pitchFamily="2" charset="0"/>
                  <a:cs typeface="Nikosh" pitchFamily="2" charset="0"/>
                </a:rPr>
                <a:t>অধ্যাপক, </a:t>
              </a:r>
              <a:r>
                <a:rPr lang="bn-IN" sz="2800" dirty="0" smtClean="0">
                  <a:latin typeface="Nikosh" pitchFamily="2" charset="0"/>
                  <a:cs typeface="Nikosh" pitchFamily="2" charset="0"/>
                </a:rPr>
                <a:t>টিটিসি পাবনা</a:t>
              </a:r>
              <a:endParaRPr lang="bn-BD" sz="2800" dirty="0" smtClean="0">
                <a:latin typeface="Nikosh" pitchFamily="2" charset="0"/>
                <a:cs typeface="Nikosh" pitchFamily="2" charset="0"/>
              </a:endParaRPr>
            </a:p>
            <a:p>
              <a:pPr algn="ctr"/>
              <a:r>
                <a:rPr lang="bn-IN" sz="2800" dirty="0">
                  <a:latin typeface="Nikosh" pitchFamily="2" charset="0"/>
                  <a:cs typeface="Nikosh" pitchFamily="2" charset="0"/>
                </a:rPr>
                <a:t>জনাব সামসুদ্দিন আহমেদ</a:t>
              </a:r>
              <a:r>
                <a:rPr lang="bn-BD" sz="2800" dirty="0">
                  <a:latin typeface="Nikosh" pitchFamily="2" charset="0"/>
                  <a:cs typeface="Nikosh" pitchFamily="2" charset="0"/>
                </a:rPr>
                <a:t> তালুকদার</a:t>
              </a:r>
              <a:r>
                <a:rPr lang="bn-IN" sz="2800" dirty="0">
                  <a:latin typeface="Nikosh" pitchFamily="2" charset="0"/>
                  <a:cs typeface="Nikosh" pitchFamily="2" charset="0"/>
                </a:rPr>
                <a:t>, প্রভাষক, </a:t>
              </a:r>
              <a:r>
                <a:rPr lang="bn-IN" sz="2800" dirty="0" smtClean="0">
                  <a:latin typeface="Nikosh" pitchFamily="2" charset="0"/>
                  <a:cs typeface="Nikosh" pitchFamily="2" charset="0"/>
                </a:rPr>
                <a:t>টিটিসি কুমিল্লা</a:t>
              </a:r>
              <a:endParaRPr lang="bn-BD" sz="2800" dirty="0" smtClean="0">
                <a:latin typeface="Nikosh" pitchFamily="2" charset="0"/>
                <a:cs typeface="Nikosh" pitchFamily="2" charset="0"/>
              </a:endParaRPr>
            </a:p>
            <a:p>
              <a:pPr algn="ctr"/>
              <a:r>
                <a:rPr lang="bn-BD" sz="2800" dirty="0" smtClean="0">
                  <a:latin typeface="Nikosh" pitchFamily="2" charset="0"/>
                  <a:cs typeface="Nikosh" pitchFamily="2" charset="0"/>
                </a:rPr>
                <a:t>জি,এম রাকিবুল ইসলাম, প্রভাষক, টিটিসি, রংপুর।</a:t>
              </a:r>
              <a:endParaRPr lang="bn-IN" sz="2800" dirty="0" smtClean="0">
                <a:latin typeface="Nikosh" pitchFamily="2" charset="0"/>
                <a:cs typeface="Nikosh" pitchFamily="2" charset="0"/>
              </a:endParaRPr>
            </a:p>
          </p:txBody>
        </p:sp>
      </p:grpSp>
    </p:spTree>
    <p:extLst>
      <p:ext uri="{BB962C8B-B14F-4D97-AF65-F5344CB8AC3E}">
        <p14:creationId xmlns:p14="http://schemas.microsoft.com/office/powerpoint/2010/main" val="37607782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33" y="424543"/>
            <a:ext cx="9143999" cy="6293675"/>
          </a:xfrm>
          <a:prstGeom prst="rect">
            <a:avLst/>
          </a:prstGeom>
        </p:spPr>
      </p:pic>
      <p:grpSp>
        <p:nvGrpSpPr>
          <p:cNvPr id="2" name="Group 1"/>
          <p:cNvGrpSpPr/>
          <p:nvPr/>
        </p:nvGrpSpPr>
        <p:grpSpPr>
          <a:xfrm>
            <a:off x="304910" y="292535"/>
            <a:ext cx="8589443" cy="5074115"/>
            <a:chOff x="448257" y="-437132"/>
            <a:chExt cx="11452591" cy="5822271"/>
          </a:xfrm>
        </p:grpSpPr>
        <p:grpSp>
          <p:nvGrpSpPr>
            <p:cNvPr id="12" name="Group 11"/>
            <p:cNvGrpSpPr/>
            <p:nvPr/>
          </p:nvGrpSpPr>
          <p:grpSpPr>
            <a:xfrm>
              <a:off x="448257" y="3141839"/>
              <a:ext cx="5919919" cy="2243300"/>
              <a:chOff x="448257" y="3141839"/>
              <a:chExt cx="5919919" cy="2243300"/>
            </a:xfrm>
          </p:grpSpPr>
          <p:sp>
            <p:nvSpPr>
              <p:cNvPr id="4" name="TextBox 3"/>
              <p:cNvSpPr txBox="1"/>
              <p:nvPr/>
            </p:nvSpPr>
            <p:spPr>
              <a:xfrm>
                <a:off x="1963065" y="3141839"/>
                <a:ext cx="2654971" cy="582710"/>
              </a:xfrm>
              <a:prstGeom prst="rect">
                <a:avLst/>
              </a:prstGeom>
              <a:noFill/>
            </p:spPr>
            <p:txBody>
              <a:bodyPr wrap="square" rtlCol="0">
                <a:spAutoFit/>
              </a:bodyPr>
              <a:lstStyle/>
              <a:p>
                <a:r>
                  <a:rPr lang="bn-BD" sz="2700" dirty="0">
                    <a:solidFill>
                      <a:srgbClr val="7030A0"/>
                    </a:solidFill>
                    <a:latin typeface="NikoshBAN" panose="02000000000000000000" pitchFamily="2" charset="0"/>
                    <a:cs typeface="NikoshBAN" panose="02000000000000000000" pitchFamily="2" charset="0"/>
                  </a:rPr>
                  <a:t>আনিসুর রহমান </a:t>
                </a:r>
                <a:endParaRPr lang="en-US" sz="2700" dirty="0">
                  <a:solidFill>
                    <a:srgbClr val="7030A0"/>
                  </a:solidFill>
                  <a:latin typeface="NikoshBAN" panose="02000000000000000000" pitchFamily="2" charset="0"/>
                  <a:cs typeface="NikoshBAN" panose="02000000000000000000" pitchFamily="2" charset="0"/>
                </a:endParaRPr>
              </a:p>
            </p:txBody>
          </p:sp>
          <p:sp>
            <p:nvSpPr>
              <p:cNvPr id="5" name="TextBox 4"/>
              <p:cNvSpPr txBox="1"/>
              <p:nvPr/>
            </p:nvSpPr>
            <p:spPr>
              <a:xfrm>
                <a:off x="1263433" y="3558079"/>
                <a:ext cx="4743078" cy="582710"/>
              </a:xfrm>
              <a:prstGeom prst="rect">
                <a:avLst/>
              </a:prstGeom>
              <a:noFill/>
            </p:spPr>
            <p:txBody>
              <a:bodyPr wrap="square" rtlCol="0">
                <a:spAutoFit/>
              </a:bodyPr>
              <a:lstStyle/>
              <a:p>
                <a:r>
                  <a:rPr lang="bn-BD" sz="2700" dirty="0">
                    <a:solidFill>
                      <a:srgbClr val="7030A0"/>
                    </a:solidFill>
                    <a:latin typeface="NikoshBAN" panose="02000000000000000000" pitchFamily="2" charset="0"/>
                    <a:cs typeface="NikoshBAN" panose="02000000000000000000" pitchFamily="2" charset="0"/>
                  </a:rPr>
                  <a:t>প্রভাষক, পদার্থবিজ্ঞান বিভাগ</a:t>
                </a:r>
                <a:endParaRPr lang="en-US" sz="2700" dirty="0">
                  <a:solidFill>
                    <a:srgbClr val="7030A0"/>
                  </a:solidFill>
                  <a:latin typeface="NikoshBAN" panose="02000000000000000000" pitchFamily="2" charset="0"/>
                  <a:cs typeface="NikoshBAN" panose="02000000000000000000" pitchFamily="2" charset="0"/>
                </a:endParaRPr>
              </a:p>
            </p:txBody>
          </p:sp>
          <p:sp>
            <p:nvSpPr>
              <p:cNvPr id="6" name="TextBox 5"/>
              <p:cNvSpPr txBox="1"/>
              <p:nvPr/>
            </p:nvSpPr>
            <p:spPr>
              <a:xfrm>
                <a:off x="448257" y="4444859"/>
                <a:ext cx="5684588" cy="940280"/>
              </a:xfrm>
              <a:prstGeom prst="rect">
                <a:avLst/>
              </a:prstGeom>
              <a:noFill/>
            </p:spPr>
            <p:txBody>
              <a:bodyPr wrap="square" rtlCol="0">
                <a:spAutoFit/>
              </a:bodyPr>
              <a:lstStyle/>
              <a:p>
                <a:r>
                  <a:rPr lang="en-US" sz="2700" dirty="0">
                    <a:solidFill>
                      <a:srgbClr val="7030A0"/>
                    </a:solidFill>
                    <a:latin typeface="NikoshBAN" panose="02000000000000000000" pitchFamily="2" charset="0"/>
                    <a:cs typeface="NikoshBAN" panose="02000000000000000000" pitchFamily="2" charset="0"/>
                  </a:rPr>
                  <a:t>  </a:t>
                </a:r>
                <a:r>
                  <a:rPr lang="bn-BD" sz="2700" dirty="0" smtClean="0">
                    <a:solidFill>
                      <a:srgbClr val="7030A0"/>
                    </a:solidFill>
                    <a:latin typeface="NikoshBAN" panose="02000000000000000000" pitchFamily="2" charset="0"/>
                    <a:cs typeface="NikoshBAN" panose="02000000000000000000" pitchFamily="2" charset="0"/>
                  </a:rPr>
                  <a:t>মোবাইল ফোন</a:t>
                </a:r>
                <a:r>
                  <a:rPr lang="en-US" sz="2700" dirty="0" smtClean="0">
                    <a:solidFill>
                      <a:srgbClr val="7030A0"/>
                    </a:solidFill>
                    <a:latin typeface="NikoshBAN" panose="02000000000000000000" pitchFamily="2" charset="0"/>
                    <a:cs typeface="NikoshBAN" panose="02000000000000000000" pitchFamily="2" charset="0"/>
                  </a:rPr>
                  <a:t>:</a:t>
                </a:r>
                <a:r>
                  <a:rPr lang="bn-BD" sz="2700" dirty="0" smtClean="0">
                    <a:solidFill>
                      <a:srgbClr val="7030A0"/>
                    </a:solidFill>
                    <a:latin typeface="NikoshBAN" panose="02000000000000000000" pitchFamily="2" charset="0"/>
                    <a:cs typeface="NikoshBAN" panose="02000000000000000000" pitchFamily="2" charset="0"/>
                  </a:rPr>
                  <a:t> ০১৭১৪-১৭৯৯৭</a:t>
                </a:r>
                <a:r>
                  <a:rPr lang="en-US" sz="2700" dirty="0">
                    <a:solidFill>
                      <a:srgbClr val="7030A0"/>
                    </a:solidFill>
                    <a:latin typeface="NikoshBAN" panose="02000000000000000000" pitchFamily="2" charset="0"/>
                    <a:cs typeface="NikoshBAN" panose="02000000000000000000" pitchFamily="2" charset="0"/>
                  </a:rPr>
                  <a:t>9</a:t>
                </a:r>
              </a:p>
              <a:p>
                <a:r>
                  <a:rPr lang="en-US" sz="2025" dirty="0">
                    <a:solidFill>
                      <a:srgbClr val="7030A0"/>
                    </a:solidFill>
                    <a:latin typeface="NikoshBAN" panose="02000000000000000000" pitchFamily="2" charset="0"/>
                    <a:cs typeface="NikoshBAN" panose="02000000000000000000" pitchFamily="2" charset="0"/>
                  </a:rPr>
                  <a:t>anisur_rahman1000@yahoo.com</a:t>
                </a:r>
              </a:p>
            </p:txBody>
          </p:sp>
          <p:sp>
            <p:nvSpPr>
              <p:cNvPr id="7" name="TextBox 6"/>
              <p:cNvSpPr txBox="1"/>
              <p:nvPr/>
            </p:nvSpPr>
            <p:spPr>
              <a:xfrm>
                <a:off x="901766" y="3980392"/>
                <a:ext cx="5466410" cy="582708"/>
              </a:xfrm>
              <a:prstGeom prst="rect">
                <a:avLst/>
              </a:prstGeom>
              <a:noFill/>
            </p:spPr>
            <p:txBody>
              <a:bodyPr wrap="square" rtlCol="0">
                <a:spAutoFit/>
              </a:bodyPr>
              <a:lstStyle/>
              <a:p>
                <a:r>
                  <a:rPr lang="bn-BD" sz="2700" dirty="0">
                    <a:solidFill>
                      <a:srgbClr val="7030A0"/>
                    </a:solidFill>
                    <a:latin typeface="NikoshBAN" panose="02000000000000000000" pitchFamily="2" charset="0"/>
                    <a:cs typeface="NikoshBAN" panose="02000000000000000000" pitchFamily="2" charset="0"/>
                  </a:rPr>
                  <a:t>ভেড়ামারা কলেজ, ভেড়ামারা, </a:t>
                </a:r>
                <a:r>
                  <a:rPr lang="bn-BD" sz="2700" dirty="0" smtClean="0">
                    <a:solidFill>
                      <a:srgbClr val="7030A0"/>
                    </a:solidFill>
                    <a:latin typeface="NikoshBAN" panose="02000000000000000000" pitchFamily="2" charset="0"/>
                    <a:cs typeface="NikoshBAN" panose="02000000000000000000" pitchFamily="2" charset="0"/>
                  </a:rPr>
                  <a:t>কুষ্টিয়া</a:t>
                </a:r>
                <a:endParaRPr lang="en-US" sz="2700" dirty="0">
                  <a:solidFill>
                    <a:srgbClr val="7030A0"/>
                  </a:solidFill>
                  <a:latin typeface="NikoshBAN" panose="02000000000000000000" pitchFamily="2" charset="0"/>
                  <a:cs typeface="NikoshBAN" panose="02000000000000000000" pitchFamily="2" charset="0"/>
                </a:endParaRPr>
              </a:p>
            </p:txBody>
          </p:sp>
        </p:grpSp>
        <p:sp>
          <p:nvSpPr>
            <p:cNvPr id="8" name="TextBox 7"/>
            <p:cNvSpPr txBox="1"/>
            <p:nvPr/>
          </p:nvSpPr>
          <p:spPr>
            <a:xfrm>
              <a:off x="5393836" y="-437132"/>
              <a:ext cx="1478017" cy="582708"/>
            </a:xfrm>
            <a:prstGeom prst="rect">
              <a:avLst/>
            </a:prstGeom>
            <a:noFill/>
          </p:spPr>
          <p:txBody>
            <a:bodyPr wrap="square" rtlCol="0">
              <a:spAutoFit/>
            </a:bodyPr>
            <a:lstStyle/>
            <a:p>
              <a:r>
                <a:rPr lang="bn-BD" sz="2700" dirty="0">
                  <a:solidFill>
                    <a:srgbClr val="0070C0"/>
                  </a:solidFill>
                  <a:latin typeface="NikoshBAN" panose="02000000000000000000" pitchFamily="2" charset="0"/>
                  <a:cs typeface="NikoshBAN" panose="02000000000000000000" pitchFamily="2" charset="0"/>
                </a:rPr>
                <a:t>পরিচিতি</a:t>
              </a:r>
              <a:endParaRPr lang="en-US" sz="2700" dirty="0">
                <a:solidFill>
                  <a:srgbClr val="0070C0"/>
                </a:solidFill>
                <a:latin typeface="NikoshBAN" panose="02000000000000000000" pitchFamily="2" charset="0"/>
                <a:cs typeface="NikoshBAN" panose="02000000000000000000" pitchFamily="2" charset="0"/>
              </a:endParaRPr>
            </a:p>
          </p:txBody>
        </p:sp>
        <p:grpSp>
          <p:nvGrpSpPr>
            <p:cNvPr id="13" name="Group 12"/>
            <p:cNvGrpSpPr/>
            <p:nvPr/>
          </p:nvGrpSpPr>
          <p:grpSpPr>
            <a:xfrm>
              <a:off x="8202623" y="2249543"/>
              <a:ext cx="3698225" cy="2002095"/>
              <a:chOff x="8202623" y="2249543"/>
              <a:chExt cx="3698225" cy="2002095"/>
            </a:xfrm>
          </p:grpSpPr>
          <p:sp>
            <p:nvSpPr>
              <p:cNvPr id="9" name="TextBox 8"/>
              <p:cNvSpPr txBox="1"/>
              <p:nvPr/>
            </p:nvSpPr>
            <p:spPr>
              <a:xfrm>
                <a:off x="8434316" y="2249543"/>
                <a:ext cx="1964958" cy="582709"/>
              </a:xfrm>
              <a:prstGeom prst="rect">
                <a:avLst/>
              </a:prstGeom>
              <a:noFill/>
            </p:spPr>
            <p:txBody>
              <a:bodyPr wrap="square" rtlCol="0">
                <a:spAutoFit/>
              </a:bodyPr>
              <a:lstStyle/>
              <a:p>
                <a:r>
                  <a:rPr lang="bn-BD" sz="2700" dirty="0" smtClean="0">
                    <a:solidFill>
                      <a:srgbClr val="0070C0"/>
                    </a:solidFill>
                    <a:latin typeface="NikoshBAN" panose="02000000000000000000" pitchFamily="2" charset="0"/>
                    <a:cs typeface="NikoshBAN" panose="02000000000000000000" pitchFamily="2" charset="0"/>
                  </a:rPr>
                  <a:t>শ্রেণি</a:t>
                </a:r>
                <a:r>
                  <a:rPr lang="en-US" sz="2700" dirty="0" smtClean="0">
                    <a:solidFill>
                      <a:srgbClr val="0070C0"/>
                    </a:solidFill>
                    <a:latin typeface="NikoshBAN" panose="02000000000000000000" pitchFamily="2" charset="0"/>
                    <a:cs typeface="NikoshBAN" panose="02000000000000000000" pitchFamily="2" charset="0"/>
                  </a:rPr>
                  <a:t>:</a:t>
                </a:r>
                <a:r>
                  <a:rPr lang="bn-BD" sz="2700" dirty="0" smtClean="0">
                    <a:solidFill>
                      <a:srgbClr val="0070C0"/>
                    </a:solidFill>
                    <a:latin typeface="NikoshBAN" panose="02000000000000000000" pitchFamily="2" charset="0"/>
                    <a:cs typeface="NikoshBAN" panose="02000000000000000000" pitchFamily="2" charset="0"/>
                  </a:rPr>
                  <a:t> </a:t>
                </a:r>
                <a:r>
                  <a:rPr lang="bn-BD" sz="2700" dirty="0">
                    <a:solidFill>
                      <a:srgbClr val="0070C0"/>
                    </a:solidFill>
                    <a:latin typeface="NikoshBAN" panose="02000000000000000000" pitchFamily="2" charset="0"/>
                    <a:cs typeface="NikoshBAN" panose="02000000000000000000" pitchFamily="2" charset="0"/>
                  </a:rPr>
                  <a:t>ষষ্ঠ</a:t>
                </a:r>
                <a:endParaRPr lang="en-US" sz="2700" dirty="0">
                  <a:solidFill>
                    <a:srgbClr val="0070C0"/>
                  </a:solidFill>
                  <a:latin typeface="NikoshBAN" panose="02000000000000000000" pitchFamily="2" charset="0"/>
                  <a:cs typeface="NikoshBAN" panose="02000000000000000000" pitchFamily="2" charset="0"/>
                </a:endParaRPr>
              </a:p>
            </p:txBody>
          </p:sp>
          <p:sp>
            <p:nvSpPr>
              <p:cNvPr id="10" name="TextBox 9"/>
              <p:cNvSpPr txBox="1"/>
              <p:nvPr/>
            </p:nvSpPr>
            <p:spPr>
              <a:xfrm>
                <a:off x="8202623" y="3022598"/>
                <a:ext cx="3698225" cy="582709"/>
              </a:xfrm>
              <a:prstGeom prst="rect">
                <a:avLst/>
              </a:prstGeom>
              <a:noFill/>
            </p:spPr>
            <p:txBody>
              <a:bodyPr wrap="square" rtlCol="0">
                <a:spAutoFit/>
              </a:bodyPr>
              <a:lstStyle/>
              <a:p>
                <a:r>
                  <a:rPr lang="bn-BD" sz="2700" dirty="0" smtClean="0">
                    <a:solidFill>
                      <a:srgbClr val="0070C0"/>
                    </a:solidFill>
                    <a:latin typeface="NikoshBAN" panose="02000000000000000000" pitchFamily="2" charset="0"/>
                    <a:cs typeface="NikoshBAN" panose="02000000000000000000" pitchFamily="2" charset="0"/>
                  </a:rPr>
                  <a:t>বিষয়</a:t>
                </a:r>
                <a:r>
                  <a:rPr lang="en-US" sz="2700" dirty="0" smtClean="0">
                    <a:solidFill>
                      <a:srgbClr val="0070C0"/>
                    </a:solidFill>
                    <a:latin typeface="NikoshBAN" panose="02000000000000000000" pitchFamily="2" charset="0"/>
                    <a:cs typeface="NikoshBAN" panose="02000000000000000000" pitchFamily="2" charset="0"/>
                  </a:rPr>
                  <a:t>:</a:t>
                </a:r>
                <a:r>
                  <a:rPr lang="bn-BD" sz="2700" dirty="0" smtClean="0">
                    <a:solidFill>
                      <a:srgbClr val="0070C0"/>
                    </a:solidFill>
                    <a:latin typeface="NikoshBAN" panose="02000000000000000000" pitchFamily="2" charset="0"/>
                    <a:cs typeface="NikoshBAN" panose="02000000000000000000" pitchFamily="2" charset="0"/>
                  </a:rPr>
                  <a:t> </a:t>
                </a:r>
                <a:r>
                  <a:rPr lang="bn-BD" sz="2700" dirty="0">
                    <a:solidFill>
                      <a:srgbClr val="0070C0"/>
                    </a:solidFill>
                    <a:latin typeface="NikoshBAN" panose="02000000000000000000" pitchFamily="2" charset="0"/>
                    <a:cs typeface="NikoshBAN" panose="02000000000000000000" pitchFamily="2" charset="0"/>
                  </a:rPr>
                  <a:t>বিজ্ঞান</a:t>
                </a:r>
                <a:endParaRPr lang="en-US" sz="2700" dirty="0">
                  <a:solidFill>
                    <a:srgbClr val="0070C0"/>
                  </a:solidFill>
                  <a:latin typeface="NikoshBAN" panose="02000000000000000000" pitchFamily="2" charset="0"/>
                  <a:cs typeface="NikoshBAN" panose="02000000000000000000" pitchFamily="2" charset="0"/>
                </a:endParaRPr>
              </a:p>
            </p:txBody>
          </p:sp>
          <p:sp>
            <p:nvSpPr>
              <p:cNvPr id="11" name="TextBox 10"/>
              <p:cNvSpPr txBox="1"/>
              <p:nvPr/>
            </p:nvSpPr>
            <p:spPr>
              <a:xfrm>
                <a:off x="8202624" y="3668929"/>
                <a:ext cx="2370932" cy="582709"/>
              </a:xfrm>
              <a:prstGeom prst="rect">
                <a:avLst/>
              </a:prstGeom>
              <a:noFill/>
            </p:spPr>
            <p:txBody>
              <a:bodyPr wrap="square" rtlCol="0">
                <a:spAutoFit/>
              </a:bodyPr>
              <a:lstStyle/>
              <a:p>
                <a:r>
                  <a:rPr lang="bn-BD" sz="2700" dirty="0" smtClean="0">
                    <a:solidFill>
                      <a:srgbClr val="0070C0"/>
                    </a:solidFill>
                    <a:latin typeface="NikoshBAN" panose="02000000000000000000" pitchFamily="2" charset="0"/>
                    <a:cs typeface="NikoshBAN" panose="02000000000000000000" pitchFamily="2" charset="0"/>
                  </a:rPr>
                  <a:t>অধ্যায়</a:t>
                </a:r>
                <a:r>
                  <a:rPr lang="en-US" sz="2700" dirty="0" smtClean="0">
                    <a:solidFill>
                      <a:srgbClr val="0070C0"/>
                    </a:solidFill>
                    <a:latin typeface="NikoshBAN" panose="02000000000000000000" pitchFamily="2" charset="0"/>
                    <a:cs typeface="NikoshBAN" panose="02000000000000000000" pitchFamily="2" charset="0"/>
                  </a:rPr>
                  <a:t>:</a:t>
                </a:r>
                <a:r>
                  <a:rPr lang="bn-BD" sz="2700" dirty="0" smtClean="0">
                    <a:solidFill>
                      <a:srgbClr val="0070C0"/>
                    </a:solidFill>
                    <a:latin typeface="NikoshBAN" panose="02000000000000000000" pitchFamily="2" charset="0"/>
                    <a:cs typeface="NikoshBAN" panose="02000000000000000000" pitchFamily="2" charset="0"/>
                  </a:rPr>
                  <a:t> </a:t>
                </a:r>
                <a:r>
                  <a:rPr lang="bn-BD" sz="2700" dirty="0">
                    <a:solidFill>
                      <a:srgbClr val="0070C0"/>
                    </a:solidFill>
                    <a:latin typeface="NikoshBAN" panose="02000000000000000000" pitchFamily="2" charset="0"/>
                    <a:cs typeface="NikoshBAN" panose="02000000000000000000" pitchFamily="2" charset="0"/>
                  </a:rPr>
                  <a:t>দ্বাদশ </a:t>
                </a:r>
                <a:endParaRPr lang="en-US" sz="2700" dirty="0">
                  <a:solidFill>
                    <a:srgbClr val="0070C0"/>
                  </a:solidFill>
                  <a:latin typeface="NikoshBAN" panose="02000000000000000000" pitchFamily="2" charset="0"/>
                  <a:cs typeface="NikoshBAN" panose="02000000000000000000" pitchFamily="2" charset="0"/>
                </a:endParaRPr>
              </a:p>
            </p:txBody>
          </p:sp>
        </p:grpSp>
      </p:gr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3094" y="843562"/>
            <a:ext cx="2354505" cy="25680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833158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76865" y="5494339"/>
            <a:ext cx="3028927" cy="553998"/>
          </a:xfrm>
          <a:prstGeom prst="rect">
            <a:avLst/>
          </a:prstGeom>
          <a:noFill/>
        </p:spPr>
        <p:txBody>
          <a:bodyPr wrap="square" rtlCol="0">
            <a:spAutoFit/>
          </a:bodyPr>
          <a:lstStyle/>
          <a:p>
            <a:r>
              <a:rPr lang="bn-BD" sz="3000" b="1" dirty="0">
                <a:solidFill>
                  <a:srgbClr val="7030A0"/>
                </a:solidFill>
                <a:latin typeface="NikoshBAN" panose="02000000000000000000" pitchFamily="2" charset="0"/>
                <a:cs typeface="NikoshBAN" panose="02000000000000000000" pitchFamily="2" charset="0"/>
              </a:rPr>
              <a:t>ছবিটি কী</a:t>
            </a:r>
            <a:r>
              <a:rPr lang="en-US" sz="3000" b="1" dirty="0">
                <a:solidFill>
                  <a:srgbClr val="7030A0"/>
                </a:solidFill>
                <a:latin typeface="NikoshBAN" panose="02000000000000000000" pitchFamily="2" charset="0"/>
                <a:cs typeface="NikoshBAN" panose="02000000000000000000" pitchFamily="2" charset="0"/>
              </a:rPr>
              <a:t> </a:t>
            </a:r>
            <a:r>
              <a:rPr lang="en-US" sz="3000" b="1" dirty="0" err="1">
                <a:solidFill>
                  <a:srgbClr val="7030A0"/>
                </a:solidFill>
                <a:latin typeface="NikoshBAN" panose="02000000000000000000" pitchFamily="2" charset="0"/>
                <a:cs typeface="NikoshBAN" panose="02000000000000000000" pitchFamily="2" charset="0"/>
              </a:rPr>
              <a:t>নির্দেশ</a:t>
            </a:r>
            <a:r>
              <a:rPr lang="en-US" sz="3000" b="1" dirty="0">
                <a:solidFill>
                  <a:srgbClr val="7030A0"/>
                </a:solidFill>
                <a:latin typeface="NikoshBAN" panose="02000000000000000000" pitchFamily="2" charset="0"/>
                <a:cs typeface="NikoshBAN" panose="02000000000000000000" pitchFamily="2" charset="0"/>
              </a:rPr>
              <a:t> </a:t>
            </a:r>
            <a:r>
              <a:rPr lang="en-US" sz="3000" b="1" dirty="0" err="1">
                <a:solidFill>
                  <a:srgbClr val="7030A0"/>
                </a:solidFill>
                <a:latin typeface="NikoshBAN" panose="02000000000000000000" pitchFamily="2" charset="0"/>
                <a:cs typeface="NikoshBAN" panose="02000000000000000000" pitchFamily="2" charset="0"/>
              </a:rPr>
              <a:t>করে</a:t>
            </a:r>
            <a:r>
              <a:rPr lang="en-US" sz="3000" b="1" dirty="0">
                <a:solidFill>
                  <a:srgbClr val="7030A0"/>
                </a:solidFill>
                <a:latin typeface="NikoshBAN" panose="02000000000000000000" pitchFamily="2" charset="0"/>
                <a:cs typeface="NikoshBAN" panose="02000000000000000000" pitchFamily="2" charset="0"/>
              </a:rPr>
              <a:t>?</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4563" y="1442524"/>
            <a:ext cx="5990963" cy="4014614"/>
          </a:xfrm>
          <a:prstGeom prst="rect">
            <a:avLst/>
          </a:prstGeom>
        </p:spPr>
      </p:pic>
    </p:spTree>
    <p:extLst>
      <p:ext uri="{BB962C8B-B14F-4D97-AF65-F5344CB8AC3E}">
        <p14:creationId xmlns:p14="http://schemas.microsoft.com/office/powerpoint/2010/main" val="402546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844657" y="1947398"/>
            <a:ext cx="7966129" cy="1481602"/>
            <a:chOff x="1224366" y="2738342"/>
            <a:chExt cx="6989736" cy="2571341"/>
          </a:xfrm>
        </p:grpSpPr>
        <p:sp>
          <p:nvSpPr>
            <p:cNvPr id="2" name="Round Diagonal Corner Rectangle 1"/>
            <p:cNvSpPr/>
            <p:nvPr/>
          </p:nvSpPr>
          <p:spPr>
            <a:xfrm>
              <a:off x="1224366" y="2738342"/>
              <a:ext cx="6989736" cy="2571341"/>
            </a:xfrm>
            <a:prstGeom prst="round2Diag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037648" y="3239182"/>
              <a:ext cx="5421726" cy="784831"/>
            </a:xfrm>
            <a:prstGeom prst="rect">
              <a:avLst/>
            </a:prstGeom>
            <a:noFill/>
          </p:spPr>
          <p:txBody>
            <a:bodyPr wrap="square" rtlCol="0">
              <a:spAutoFit/>
            </a:bodyPr>
            <a:lstStyle/>
            <a:p>
              <a:r>
                <a:rPr lang="bn-BD" sz="4500" dirty="0">
                  <a:solidFill>
                    <a:srgbClr val="7030A0"/>
                  </a:solidFill>
                  <a:latin typeface="NikoshBAN" panose="02000000000000000000" pitchFamily="2" charset="0"/>
                  <a:cs typeface="NikoshBAN" panose="02000000000000000000" pitchFamily="2" charset="0"/>
                </a:rPr>
                <a:t>সূর্য, পৃথিবী ও চন্দ্রের পরিচয়</a:t>
              </a:r>
              <a:endParaRPr lang="en-US" sz="4500" dirty="0">
                <a:solidFill>
                  <a:srgbClr val="7030A0"/>
                </a:solidFill>
                <a:latin typeface="NikoshBAN" panose="02000000000000000000" pitchFamily="2" charset="0"/>
                <a:cs typeface="NikoshBAN" panose="02000000000000000000" pitchFamily="2" charset="0"/>
              </a:endParaRPr>
            </a:p>
          </p:txBody>
        </p:sp>
      </p:grpSp>
    </p:spTree>
    <p:extLst>
      <p:ext uri="{BB962C8B-B14F-4D97-AF65-F5344CB8AC3E}">
        <p14:creationId xmlns:p14="http://schemas.microsoft.com/office/powerpoint/2010/main" val="16083834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6376" y="1555813"/>
            <a:ext cx="3830753" cy="600164"/>
          </a:xfrm>
          <a:prstGeom prst="rect">
            <a:avLst/>
          </a:prstGeom>
          <a:noFill/>
        </p:spPr>
        <p:txBody>
          <a:bodyPr wrap="square" rtlCol="0">
            <a:spAutoFit/>
          </a:bodyPr>
          <a:lstStyle/>
          <a:p>
            <a:r>
              <a:rPr lang="bn-BD" sz="3300" dirty="0">
                <a:solidFill>
                  <a:srgbClr val="7030A0"/>
                </a:solidFill>
                <a:latin typeface="NikoshBAN" panose="02000000000000000000" pitchFamily="2" charset="0"/>
                <a:cs typeface="NikoshBAN" panose="02000000000000000000" pitchFamily="2" charset="0"/>
              </a:rPr>
              <a:t>এই পাঠ শেষে </a:t>
            </a:r>
            <a:r>
              <a:rPr lang="bn-BD" sz="3300" dirty="0" smtClean="0">
                <a:solidFill>
                  <a:srgbClr val="7030A0"/>
                </a:solidFill>
                <a:latin typeface="NikoshBAN" panose="02000000000000000000" pitchFamily="2" charset="0"/>
                <a:cs typeface="NikoshBAN" panose="02000000000000000000" pitchFamily="2" charset="0"/>
              </a:rPr>
              <a:t>শিক্ষার্থীরা</a:t>
            </a:r>
            <a:r>
              <a:rPr lang="en-US" sz="3300" dirty="0" smtClean="0">
                <a:solidFill>
                  <a:srgbClr val="7030A0"/>
                </a:solidFill>
                <a:latin typeface="NikoshBAN" panose="02000000000000000000" pitchFamily="2" charset="0"/>
                <a:cs typeface="NikoshBAN" panose="02000000000000000000" pitchFamily="2" charset="0"/>
              </a:rPr>
              <a:t>…</a:t>
            </a:r>
            <a:endParaRPr lang="en-US" sz="3300" dirty="0">
              <a:solidFill>
                <a:srgbClr val="7030A0"/>
              </a:solidFill>
              <a:latin typeface="NikoshBAN" panose="02000000000000000000" pitchFamily="2" charset="0"/>
              <a:cs typeface="NikoshBAN" panose="02000000000000000000" pitchFamily="2" charset="0"/>
            </a:endParaRPr>
          </a:p>
        </p:txBody>
      </p:sp>
      <p:grpSp>
        <p:nvGrpSpPr>
          <p:cNvPr id="5" name="Group 4"/>
          <p:cNvGrpSpPr/>
          <p:nvPr/>
        </p:nvGrpSpPr>
        <p:grpSpPr>
          <a:xfrm>
            <a:off x="684685" y="2347261"/>
            <a:ext cx="7374221" cy="1539472"/>
            <a:chOff x="912252" y="2071399"/>
            <a:chExt cx="9680720" cy="1614124"/>
          </a:xfrm>
        </p:grpSpPr>
        <p:sp>
          <p:nvSpPr>
            <p:cNvPr id="3" name="TextBox 2"/>
            <p:cNvSpPr txBox="1"/>
            <p:nvPr/>
          </p:nvSpPr>
          <p:spPr>
            <a:xfrm>
              <a:off x="912252" y="3136931"/>
              <a:ext cx="7248075" cy="548592"/>
            </a:xfrm>
            <a:prstGeom prst="rect">
              <a:avLst/>
            </a:prstGeom>
            <a:noFill/>
          </p:spPr>
          <p:txBody>
            <a:bodyPr wrap="square" rtlCol="0">
              <a:spAutoFit/>
            </a:bodyPr>
            <a:lstStyle/>
            <a:p>
              <a:r>
                <a:rPr lang="bn-BD" sz="2400" b="1" dirty="0">
                  <a:solidFill>
                    <a:srgbClr val="002060"/>
                  </a:solidFill>
                  <a:latin typeface="NikoshBAN" panose="02000000000000000000" pitchFamily="2" charset="0"/>
                  <a:cs typeface="NikoshBAN" panose="02000000000000000000" pitchFamily="2" charset="0"/>
                </a:rPr>
                <a:t>৩</a:t>
              </a:r>
              <a:r>
                <a:rPr lang="bn-BD" sz="2800" b="1" dirty="0" smtClean="0">
                  <a:solidFill>
                    <a:srgbClr val="002060"/>
                  </a:solidFill>
                  <a:latin typeface="NikoshBAN" panose="02000000000000000000" pitchFamily="2" charset="0"/>
                  <a:cs typeface="NikoshBAN" panose="02000000000000000000" pitchFamily="2" charset="0"/>
                </a:rPr>
                <a:t>। </a:t>
              </a:r>
              <a:r>
                <a:rPr lang="bn-BD" sz="2800" b="1" dirty="0">
                  <a:solidFill>
                    <a:srgbClr val="002060"/>
                  </a:solidFill>
                  <a:latin typeface="NikoshBAN" panose="02000000000000000000" pitchFamily="2" charset="0"/>
                  <a:cs typeface="NikoshBAN" panose="02000000000000000000" pitchFamily="2" charset="0"/>
                </a:rPr>
                <a:t>পৃথিবীর পরিচয় </a:t>
              </a:r>
              <a:r>
                <a:rPr lang="en-US" sz="2800" b="1" dirty="0" err="1" smtClean="0">
                  <a:solidFill>
                    <a:srgbClr val="002060"/>
                  </a:solidFill>
                  <a:latin typeface="NikoshBAN" panose="02000000000000000000" pitchFamily="2" charset="0"/>
                  <a:cs typeface="NikoshBAN" panose="02000000000000000000" pitchFamily="2" charset="0"/>
                </a:rPr>
                <a:t>বর্ণনা</a:t>
              </a:r>
              <a:r>
                <a:rPr lang="en-US" sz="2800" b="1" dirty="0" smtClean="0">
                  <a:solidFill>
                    <a:srgbClr val="002060"/>
                  </a:solidFill>
                  <a:latin typeface="NikoshBAN" panose="02000000000000000000" pitchFamily="2" charset="0"/>
                  <a:cs typeface="NikoshBAN" panose="02000000000000000000" pitchFamily="2" charset="0"/>
                </a:rPr>
                <a:t> </a:t>
              </a:r>
              <a:r>
                <a:rPr lang="en-US" sz="2800" b="1" dirty="0" err="1" smtClean="0">
                  <a:solidFill>
                    <a:srgbClr val="002060"/>
                  </a:solidFill>
                  <a:latin typeface="NikoshBAN" panose="02000000000000000000" pitchFamily="2" charset="0"/>
                  <a:cs typeface="NikoshBAN" panose="02000000000000000000" pitchFamily="2" charset="0"/>
                </a:rPr>
                <a:t>করতে</a:t>
              </a:r>
              <a:r>
                <a:rPr lang="bn-BD" sz="2800" b="1" dirty="0" smtClean="0">
                  <a:solidFill>
                    <a:srgbClr val="002060"/>
                  </a:solidFill>
                  <a:latin typeface="NikoshBAN" panose="02000000000000000000" pitchFamily="2" charset="0"/>
                  <a:cs typeface="NikoshBAN" panose="02000000000000000000" pitchFamily="2" charset="0"/>
                </a:rPr>
                <a:t> </a:t>
              </a:r>
              <a:r>
                <a:rPr lang="bn-BD" sz="2800" b="1" dirty="0">
                  <a:solidFill>
                    <a:srgbClr val="002060"/>
                  </a:solidFill>
                  <a:latin typeface="NikoshBAN" panose="02000000000000000000" pitchFamily="2" charset="0"/>
                  <a:cs typeface="NikoshBAN" panose="02000000000000000000" pitchFamily="2" charset="0"/>
                </a:rPr>
                <a:t>পারবে।</a:t>
              </a:r>
              <a:endParaRPr lang="en-US" sz="2800" b="1" dirty="0">
                <a:solidFill>
                  <a:srgbClr val="002060"/>
                </a:solidFill>
                <a:latin typeface="NikoshBAN" panose="02000000000000000000" pitchFamily="2" charset="0"/>
                <a:cs typeface="NikoshBAN" panose="02000000000000000000" pitchFamily="2" charset="0"/>
              </a:endParaRPr>
            </a:p>
          </p:txBody>
        </p:sp>
        <p:sp>
          <p:nvSpPr>
            <p:cNvPr id="4" name="TextBox 3"/>
            <p:cNvSpPr txBox="1"/>
            <p:nvPr/>
          </p:nvSpPr>
          <p:spPr>
            <a:xfrm>
              <a:off x="912252" y="2071399"/>
              <a:ext cx="9680720" cy="548592"/>
            </a:xfrm>
            <a:prstGeom prst="rect">
              <a:avLst/>
            </a:prstGeom>
            <a:noFill/>
          </p:spPr>
          <p:txBody>
            <a:bodyPr wrap="square" rtlCol="0">
              <a:spAutoFit/>
            </a:bodyPr>
            <a:lstStyle/>
            <a:p>
              <a:r>
                <a:rPr lang="bn-BD" sz="2400" b="1" dirty="0">
                  <a:solidFill>
                    <a:srgbClr val="002060"/>
                  </a:solidFill>
                  <a:latin typeface="NikoshBAN" panose="02000000000000000000" pitchFamily="2" charset="0"/>
                  <a:cs typeface="NikoshBAN" panose="02000000000000000000" pitchFamily="2" charset="0"/>
                </a:rPr>
                <a:t>১</a:t>
              </a:r>
              <a:r>
                <a:rPr lang="bn-BD" sz="2400" b="1" dirty="0" smtClean="0">
                  <a:solidFill>
                    <a:srgbClr val="002060"/>
                  </a:solidFill>
                  <a:latin typeface="NikoshBAN" panose="02000000000000000000" pitchFamily="2" charset="0"/>
                  <a:cs typeface="NikoshBAN" panose="02000000000000000000" pitchFamily="2" charset="0"/>
                </a:rPr>
                <a:t>। </a:t>
              </a:r>
              <a:r>
                <a:rPr lang="bn-BD" sz="2800" b="1" dirty="0">
                  <a:solidFill>
                    <a:srgbClr val="002060"/>
                  </a:solidFill>
                  <a:latin typeface="NikoshBAN" panose="02000000000000000000" pitchFamily="2" charset="0"/>
                  <a:cs typeface="NikoshBAN" panose="02000000000000000000" pitchFamily="2" charset="0"/>
                </a:rPr>
                <a:t>সূর্যের পরিচয় ব্যাখ্যা করতে </a:t>
              </a:r>
              <a:r>
                <a:rPr lang="bn-BD" sz="2800" b="1" dirty="0" smtClean="0">
                  <a:solidFill>
                    <a:srgbClr val="002060"/>
                  </a:solidFill>
                  <a:latin typeface="NikoshBAN" panose="02000000000000000000" pitchFamily="2" charset="0"/>
                  <a:cs typeface="NikoshBAN" panose="02000000000000000000" pitchFamily="2" charset="0"/>
                </a:rPr>
                <a:t>পারবে</a:t>
              </a:r>
              <a:r>
                <a:rPr lang="en-US" sz="2800" b="1" dirty="0" smtClean="0">
                  <a:solidFill>
                    <a:srgbClr val="002060"/>
                  </a:solidFill>
                  <a:latin typeface="NikoshBAN" panose="02000000000000000000" pitchFamily="2" charset="0"/>
                  <a:cs typeface="NikoshBAN" panose="02000000000000000000" pitchFamily="2" charset="0"/>
                </a:rPr>
                <a:t>;</a:t>
              </a:r>
              <a:endParaRPr lang="bn-BD" sz="2800" b="1" dirty="0">
                <a:solidFill>
                  <a:srgbClr val="002060"/>
                </a:solidFill>
                <a:latin typeface="NikoshBAN" panose="02000000000000000000" pitchFamily="2" charset="0"/>
                <a:cs typeface="NikoshBAN" panose="02000000000000000000" pitchFamily="2" charset="0"/>
              </a:endParaRPr>
            </a:p>
          </p:txBody>
        </p:sp>
        <p:sp>
          <p:nvSpPr>
            <p:cNvPr id="6" name="TextBox 5"/>
            <p:cNvSpPr txBox="1"/>
            <p:nvPr/>
          </p:nvSpPr>
          <p:spPr>
            <a:xfrm>
              <a:off x="912252" y="2621738"/>
              <a:ext cx="9680720" cy="548592"/>
            </a:xfrm>
            <a:prstGeom prst="rect">
              <a:avLst/>
            </a:prstGeom>
            <a:noFill/>
          </p:spPr>
          <p:txBody>
            <a:bodyPr wrap="square" rtlCol="0">
              <a:spAutoFit/>
            </a:bodyPr>
            <a:lstStyle/>
            <a:p>
              <a:r>
                <a:rPr lang="bn-BD" sz="2800" b="1" dirty="0">
                  <a:solidFill>
                    <a:srgbClr val="002060"/>
                  </a:solidFill>
                  <a:latin typeface="NikoshBAN" panose="02000000000000000000" pitchFamily="2" charset="0"/>
                  <a:cs typeface="NikoshBAN" panose="02000000000000000000" pitchFamily="2" charset="0"/>
                </a:rPr>
                <a:t>২। চন্দ্রের পরিচয় </a:t>
              </a:r>
              <a:r>
                <a:rPr lang="bn-BD" sz="2800" b="1" dirty="0" smtClean="0">
                  <a:solidFill>
                    <a:srgbClr val="002060"/>
                  </a:solidFill>
                  <a:latin typeface="NikoshBAN" panose="02000000000000000000" pitchFamily="2" charset="0"/>
                  <a:cs typeface="NikoshBAN" panose="02000000000000000000" pitchFamily="2" charset="0"/>
                </a:rPr>
                <a:t>বর্ণনা </a:t>
              </a:r>
              <a:r>
                <a:rPr lang="bn-BD" sz="2800" b="1" dirty="0">
                  <a:solidFill>
                    <a:srgbClr val="002060"/>
                  </a:solidFill>
                  <a:latin typeface="NikoshBAN" panose="02000000000000000000" pitchFamily="2" charset="0"/>
                  <a:cs typeface="NikoshBAN" panose="02000000000000000000" pitchFamily="2" charset="0"/>
                </a:rPr>
                <a:t>করতে </a:t>
              </a:r>
              <a:r>
                <a:rPr lang="bn-BD" sz="2800" b="1" dirty="0" smtClean="0">
                  <a:solidFill>
                    <a:srgbClr val="002060"/>
                  </a:solidFill>
                  <a:latin typeface="NikoshBAN" panose="02000000000000000000" pitchFamily="2" charset="0"/>
                  <a:cs typeface="NikoshBAN" panose="02000000000000000000" pitchFamily="2" charset="0"/>
                </a:rPr>
                <a:t>পারবে</a:t>
              </a:r>
              <a:r>
                <a:rPr lang="en-US" sz="2800" b="1" dirty="0" smtClean="0">
                  <a:solidFill>
                    <a:srgbClr val="002060"/>
                  </a:solidFill>
                  <a:latin typeface="NikoshBAN" panose="02000000000000000000" pitchFamily="2" charset="0"/>
                  <a:cs typeface="NikoshBAN" panose="02000000000000000000" pitchFamily="2" charset="0"/>
                </a:rPr>
                <a:t>;</a:t>
              </a:r>
              <a:endParaRPr lang="bn-BD" sz="2800" b="1" dirty="0">
                <a:solidFill>
                  <a:srgbClr val="002060"/>
                </a:solidFill>
                <a:latin typeface="NikoshBAN" panose="02000000000000000000" pitchFamily="2" charset="0"/>
                <a:cs typeface="NikoshBAN" panose="02000000000000000000" pitchFamily="2" charset="0"/>
              </a:endParaRPr>
            </a:p>
          </p:txBody>
        </p:sp>
      </p:grpSp>
      <p:sp>
        <p:nvSpPr>
          <p:cNvPr id="13" name="Rounded Rectangle 12"/>
          <p:cNvSpPr/>
          <p:nvPr/>
        </p:nvSpPr>
        <p:spPr>
          <a:xfrm>
            <a:off x="2440291" y="454879"/>
            <a:ext cx="4294414" cy="707494"/>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507868" y="537286"/>
            <a:ext cx="2159261" cy="6001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300" dirty="0" err="1" smtClean="0">
                <a:solidFill>
                  <a:srgbClr val="7030A0"/>
                </a:solidFill>
                <a:latin typeface="NikoshBAN" panose="02000000000000000000" pitchFamily="2" charset="0"/>
                <a:cs typeface="NikoshBAN" panose="02000000000000000000" pitchFamily="2" charset="0"/>
              </a:rPr>
              <a:t>শিখনফল</a:t>
            </a:r>
            <a:endParaRPr lang="en-US" sz="3300" dirty="0">
              <a:solidFill>
                <a:srgbClr val="7030A0"/>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89170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9"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0-#ppt_w/2"/>
                                          </p:val>
                                        </p:tav>
                                        <p:tav tm="100000">
                                          <p:val>
                                            <p:strVal val="#ppt_x"/>
                                          </p:val>
                                        </p:tav>
                                      </p:tavLst>
                                    </p:anim>
                                    <p:anim calcmode="lin" valueType="num">
                                      <p:cBhvr additive="base">
                                        <p:cTn id="15"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3498" b="6015"/>
          <a:stretch/>
        </p:blipFill>
        <p:spPr>
          <a:xfrm>
            <a:off x="833018" y="1534332"/>
            <a:ext cx="3579660" cy="3239146"/>
          </a:xfrm>
          <a:prstGeom prst="rect">
            <a:avLst/>
          </a:prstGeom>
        </p:spPr>
      </p:pic>
      <p:sp>
        <p:nvSpPr>
          <p:cNvPr id="19" name="TextBox 18"/>
          <p:cNvSpPr txBox="1"/>
          <p:nvPr/>
        </p:nvSpPr>
        <p:spPr>
          <a:xfrm>
            <a:off x="2164029" y="5156798"/>
            <a:ext cx="578336" cy="507831"/>
          </a:xfrm>
          <a:prstGeom prst="rect">
            <a:avLst/>
          </a:prstGeom>
          <a:noFill/>
        </p:spPr>
        <p:txBody>
          <a:bodyPr wrap="square" rtlCol="0">
            <a:spAutoFit/>
          </a:bodyPr>
          <a:lstStyle/>
          <a:p>
            <a:r>
              <a:rPr lang="bn-BD" sz="2700" dirty="0">
                <a:solidFill>
                  <a:srgbClr val="0070C0"/>
                </a:solidFill>
                <a:latin typeface="NikoshBAN" panose="02000000000000000000" pitchFamily="2" charset="0"/>
                <a:cs typeface="NikoshBAN" panose="02000000000000000000" pitchFamily="2" charset="0"/>
              </a:rPr>
              <a:t>সূর্য</a:t>
            </a:r>
            <a:endParaRPr lang="en-US" sz="2700" dirty="0">
              <a:solidFill>
                <a:srgbClr val="0070C0"/>
              </a:solidFill>
              <a:latin typeface="NikoshBAN" panose="02000000000000000000" pitchFamily="2" charset="0"/>
              <a:cs typeface="NikoshBAN" panose="02000000000000000000" pitchFamily="2"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4610" y="1162373"/>
            <a:ext cx="3611105" cy="3611105"/>
          </a:xfrm>
          <a:prstGeom prst="rect">
            <a:avLst/>
          </a:prstGeom>
        </p:spPr>
      </p:pic>
      <p:sp>
        <p:nvSpPr>
          <p:cNvPr id="11" name="TextBox 10"/>
          <p:cNvSpPr txBox="1"/>
          <p:nvPr/>
        </p:nvSpPr>
        <p:spPr>
          <a:xfrm>
            <a:off x="6120994" y="5389416"/>
            <a:ext cx="2403074" cy="507831"/>
          </a:xfrm>
          <a:prstGeom prst="rect">
            <a:avLst/>
          </a:prstGeom>
          <a:noFill/>
        </p:spPr>
        <p:txBody>
          <a:bodyPr wrap="square" rtlCol="0">
            <a:spAutoFit/>
          </a:bodyPr>
          <a:lstStyle/>
          <a:p>
            <a:r>
              <a:rPr lang="bn-BD" sz="2700" dirty="0" smtClean="0">
                <a:solidFill>
                  <a:srgbClr val="0070C0"/>
                </a:solidFill>
                <a:latin typeface="NikoshBAN" panose="02000000000000000000" pitchFamily="2" charset="0"/>
                <a:cs typeface="NikoshBAN" panose="02000000000000000000" pitchFamily="2" charset="0"/>
              </a:rPr>
              <a:t>সূর্যে শক্তি তৈরী</a:t>
            </a:r>
            <a:endParaRPr lang="en-US" sz="2700" dirty="0">
              <a:solidFill>
                <a:srgbClr val="0070C0"/>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1757693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997" y="2260022"/>
            <a:ext cx="7824529" cy="854080"/>
          </a:xfrm>
          <a:prstGeom prst="rect">
            <a:avLst/>
          </a:prstGeom>
          <a:noFill/>
        </p:spPr>
        <p:txBody>
          <a:bodyPr wrap="square" rtlCol="0">
            <a:spAutoFit/>
          </a:bodyPr>
          <a:lstStyle/>
          <a:p>
            <a:r>
              <a:rPr lang="bn-BD" sz="4950" dirty="0" smtClean="0">
                <a:latin typeface="NikoshBAN" panose="02000000000000000000" pitchFamily="2" charset="0"/>
                <a:cs typeface="NikoshBAN" panose="02000000000000000000" pitchFamily="2" charset="0"/>
              </a:rPr>
              <a:t>হাইড্রোজেন</a:t>
            </a:r>
            <a:r>
              <a:rPr lang="en-US" sz="4950" dirty="0" smtClean="0">
                <a:latin typeface="NikoshBAN" panose="02000000000000000000" pitchFamily="2" charset="0"/>
                <a:cs typeface="NikoshBAN" panose="02000000000000000000" pitchFamily="2" charset="0"/>
              </a:rPr>
              <a:t>+</a:t>
            </a:r>
            <a:r>
              <a:rPr lang="bn-BD" sz="4950" dirty="0" smtClean="0">
                <a:latin typeface="NikoshBAN" panose="02000000000000000000" pitchFamily="2" charset="0"/>
                <a:cs typeface="NikoshBAN" panose="02000000000000000000" pitchFamily="2" charset="0"/>
              </a:rPr>
              <a:t>হাইড্রোজেন</a:t>
            </a:r>
            <a:r>
              <a:rPr lang="en-US" sz="4950" dirty="0" smtClean="0">
                <a:latin typeface="NikoshBAN" panose="02000000000000000000" pitchFamily="2" charset="0"/>
                <a:cs typeface="NikoshBAN" panose="02000000000000000000" pitchFamily="2" charset="0"/>
              </a:rPr>
              <a:t>=</a:t>
            </a:r>
            <a:r>
              <a:rPr lang="bn-BD" sz="4950" dirty="0" smtClean="0">
                <a:latin typeface="NikoshBAN" panose="02000000000000000000" pitchFamily="2" charset="0"/>
                <a:cs typeface="NikoshBAN" panose="02000000000000000000" pitchFamily="2" charset="0"/>
              </a:rPr>
              <a:t>তাপ</a:t>
            </a:r>
            <a:r>
              <a:rPr lang="en-US" sz="4950" dirty="0" smtClean="0">
                <a:latin typeface="NikoshBAN" panose="02000000000000000000" pitchFamily="2" charset="0"/>
                <a:cs typeface="NikoshBAN" panose="02000000000000000000" pitchFamily="2" charset="0"/>
              </a:rPr>
              <a:t>+</a:t>
            </a:r>
            <a:r>
              <a:rPr lang="bn-BD" sz="4950" dirty="0" smtClean="0">
                <a:latin typeface="NikoshBAN" panose="02000000000000000000" pitchFamily="2" charset="0"/>
                <a:cs typeface="NikoshBAN" panose="02000000000000000000" pitchFamily="2" charset="0"/>
              </a:rPr>
              <a:t>আলো</a:t>
            </a:r>
            <a:endParaRPr lang="en-US" sz="4950" dirty="0">
              <a:latin typeface="NikoshBAN" panose="02000000000000000000" pitchFamily="2" charset="0"/>
              <a:cs typeface="NikoshBAN" panose="02000000000000000000" pitchFamily="2" charset="0"/>
            </a:endParaRPr>
          </a:p>
        </p:txBody>
      </p:sp>
      <p:sp>
        <p:nvSpPr>
          <p:cNvPr id="3" name="TextBox 2"/>
          <p:cNvSpPr txBox="1"/>
          <p:nvPr/>
        </p:nvSpPr>
        <p:spPr>
          <a:xfrm>
            <a:off x="675409" y="3528692"/>
            <a:ext cx="7180118" cy="769441"/>
          </a:xfrm>
          <a:prstGeom prst="rect">
            <a:avLst/>
          </a:prstGeom>
          <a:noFill/>
        </p:spPr>
        <p:txBody>
          <a:bodyPr wrap="square" rtlCol="0">
            <a:spAutoFit/>
          </a:bodyPr>
          <a:lstStyle/>
          <a:p>
            <a:r>
              <a:rPr lang="bn-BD" sz="4400" dirty="0">
                <a:latin typeface="NikoshBAN" panose="02000000000000000000" pitchFamily="2" charset="0"/>
                <a:cs typeface="NikoshBAN" panose="02000000000000000000" pitchFamily="2" charset="0"/>
              </a:rPr>
              <a:t>এভাবে সূর্যে আলো ও শক্তি </a:t>
            </a:r>
            <a:r>
              <a:rPr lang="bn-BD" sz="4400" dirty="0" smtClean="0">
                <a:latin typeface="NikoshBAN" panose="02000000000000000000" pitchFamily="2" charset="0"/>
                <a:cs typeface="NikoshBAN" panose="02000000000000000000" pitchFamily="2" charset="0"/>
              </a:rPr>
              <a:t>তৈ</a:t>
            </a:r>
            <a:r>
              <a:rPr lang="en-US" sz="4400" dirty="0" err="1" smtClean="0">
                <a:latin typeface="NikoshBAN" panose="02000000000000000000" pitchFamily="2" charset="0"/>
                <a:cs typeface="NikoshBAN" panose="02000000000000000000" pitchFamily="2" charset="0"/>
              </a:rPr>
              <a:t>রি</a:t>
            </a:r>
            <a:r>
              <a:rPr lang="bn-BD" sz="4400" dirty="0" smtClean="0">
                <a:latin typeface="NikoshBAN" panose="02000000000000000000" pitchFamily="2" charset="0"/>
                <a:cs typeface="NikoshBAN" panose="02000000000000000000" pitchFamily="2" charset="0"/>
              </a:rPr>
              <a:t> </a:t>
            </a:r>
            <a:r>
              <a:rPr lang="bn-BD" sz="4400" dirty="0">
                <a:latin typeface="NikoshBAN" panose="02000000000000000000" pitchFamily="2" charset="0"/>
                <a:cs typeface="NikoshBAN" panose="02000000000000000000" pitchFamily="2" charset="0"/>
              </a:rPr>
              <a:t>হয়</a:t>
            </a:r>
            <a:endParaRPr lang="en-US" sz="4400" dirty="0">
              <a:latin typeface="NikoshBAN" panose="02000000000000000000" pitchFamily="2" charset="0"/>
              <a:cs typeface="NikoshBAN" panose="02000000000000000000" pitchFamily="2" charset="0"/>
            </a:endParaRPr>
          </a:p>
        </p:txBody>
      </p:sp>
      <p:sp>
        <p:nvSpPr>
          <p:cNvPr id="4" name="Rectangle 3"/>
          <p:cNvSpPr/>
          <p:nvPr/>
        </p:nvSpPr>
        <p:spPr>
          <a:xfrm>
            <a:off x="1917950" y="1291435"/>
            <a:ext cx="4709944" cy="553998"/>
          </a:xfrm>
          <a:prstGeom prst="rect">
            <a:avLst/>
          </a:prstGeom>
        </p:spPr>
        <p:txBody>
          <a:bodyPr wrap="none">
            <a:spAutoFit/>
          </a:bodyPr>
          <a:lstStyle/>
          <a:p>
            <a:r>
              <a:rPr lang="bn-BD" sz="3000" dirty="0">
                <a:solidFill>
                  <a:srgbClr val="0070C0"/>
                </a:solidFill>
                <a:latin typeface="NikoshBAN" panose="02000000000000000000" pitchFamily="2" charset="0"/>
                <a:cs typeface="NikoshBAN" panose="02000000000000000000" pitchFamily="2" charset="0"/>
              </a:rPr>
              <a:t>সূর্যে আলো ও শক্তি কিভাবে </a:t>
            </a:r>
            <a:r>
              <a:rPr lang="bn-BD" sz="3000" dirty="0" smtClean="0">
                <a:solidFill>
                  <a:srgbClr val="0070C0"/>
                </a:solidFill>
                <a:latin typeface="NikoshBAN" panose="02000000000000000000" pitchFamily="2" charset="0"/>
                <a:cs typeface="NikoshBAN" panose="02000000000000000000" pitchFamily="2" charset="0"/>
              </a:rPr>
              <a:t>তৈ</a:t>
            </a:r>
            <a:r>
              <a:rPr lang="en-US" sz="3000" dirty="0" err="1" smtClean="0">
                <a:solidFill>
                  <a:srgbClr val="0070C0"/>
                </a:solidFill>
                <a:latin typeface="NikoshBAN" panose="02000000000000000000" pitchFamily="2" charset="0"/>
                <a:cs typeface="NikoshBAN" panose="02000000000000000000" pitchFamily="2" charset="0"/>
              </a:rPr>
              <a:t>রি</a:t>
            </a:r>
            <a:r>
              <a:rPr lang="bn-BD" sz="3000" dirty="0" smtClean="0">
                <a:solidFill>
                  <a:srgbClr val="0070C0"/>
                </a:solidFill>
                <a:latin typeface="NikoshBAN" panose="02000000000000000000" pitchFamily="2" charset="0"/>
                <a:cs typeface="NikoshBAN" panose="02000000000000000000" pitchFamily="2" charset="0"/>
              </a:rPr>
              <a:t> </a:t>
            </a:r>
            <a:r>
              <a:rPr lang="bn-BD" sz="3000" dirty="0">
                <a:solidFill>
                  <a:srgbClr val="0070C0"/>
                </a:solidFill>
                <a:latin typeface="NikoshBAN" panose="02000000000000000000" pitchFamily="2" charset="0"/>
                <a:cs typeface="NikoshBAN" panose="02000000000000000000" pitchFamily="2" charset="0"/>
              </a:rPr>
              <a:t>হয়?</a:t>
            </a:r>
            <a:endParaRPr lang="en-US" sz="3000" dirty="0">
              <a:solidFill>
                <a:srgbClr val="0070C0"/>
              </a:solidFill>
              <a:latin typeface="NikoshBAN" panose="02000000000000000000" pitchFamily="2" charset="0"/>
              <a:cs typeface="NikoshBAN" panose="02000000000000000000" pitchFamily="2" charset="0"/>
            </a:endParaRPr>
          </a:p>
        </p:txBody>
      </p:sp>
      <p:graphicFrame>
        <p:nvGraphicFramePr>
          <p:cNvPr id="11" name="Object 10">
            <a:hlinkClick r:id="" action="ppaction://ole?verb=0"/>
          </p:cNvPr>
          <p:cNvGraphicFramePr>
            <a:graphicFrameLocks noChangeAspect="1"/>
          </p:cNvGraphicFramePr>
          <p:nvPr>
            <p:extLst>
              <p:ext uri="{D42A27DB-BD31-4B8C-83A1-F6EECF244321}">
                <p14:modId xmlns:p14="http://schemas.microsoft.com/office/powerpoint/2010/main" val="1189230439"/>
              </p:ext>
            </p:extLst>
          </p:nvPr>
        </p:nvGraphicFramePr>
        <p:xfrm>
          <a:off x="7140854" y="4712723"/>
          <a:ext cx="1619551" cy="1366496"/>
        </p:xfrm>
        <a:graphic>
          <a:graphicData uri="http://schemas.openxmlformats.org/presentationml/2006/ole">
            <mc:AlternateContent xmlns:mc="http://schemas.openxmlformats.org/markup-compatibility/2006">
              <mc:Choice xmlns:v="urn:schemas-microsoft-com:vml" Requires="v">
                <p:oleObj spid="_x0000_s2114" name="Packager Shell Object" showAsIcon="1" r:id="rId4" imgW="914400" imgH="771480" progId="Package">
                  <p:embed/>
                </p:oleObj>
              </mc:Choice>
              <mc:Fallback>
                <p:oleObj name="Packager Shell Object" showAsIcon="1" r:id="rId4" imgW="914400" imgH="771480" progId="Package">
                  <p:embed/>
                  <p:pic>
                    <p:nvPicPr>
                      <p:cNvPr id="0" name=""/>
                      <p:cNvPicPr/>
                      <p:nvPr/>
                    </p:nvPicPr>
                    <p:blipFill>
                      <a:blip r:embed="rId5"/>
                      <a:stretch>
                        <a:fillRect/>
                      </a:stretch>
                    </p:blipFill>
                    <p:spPr>
                      <a:xfrm>
                        <a:off x="7140854" y="4712723"/>
                        <a:ext cx="1619551" cy="1366496"/>
                      </a:xfrm>
                      <a:prstGeom prst="rect">
                        <a:avLst/>
                      </a:prstGeom>
                    </p:spPr>
                  </p:pic>
                </p:oleObj>
              </mc:Fallback>
            </mc:AlternateContent>
          </a:graphicData>
        </a:graphic>
      </p:graphicFrame>
    </p:spTree>
    <p:extLst>
      <p:ext uri="{BB962C8B-B14F-4D97-AF65-F5344CB8AC3E}">
        <p14:creationId xmlns:p14="http://schemas.microsoft.com/office/powerpoint/2010/main" val="335246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71428" y="5410713"/>
            <a:ext cx="4866415" cy="507831"/>
          </a:xfrm>
          <a:prstGeom prst="rect">
            <a:avLst/>
          </a:prstGeom>
          <a:noFill/>
        </p:spPr>
        <p:txBody>
          <a:bodyPr wrap="square" rtlCol="0">
            <a:spAutoFit/>
          </a:bodyPr>
          <a:lstStyle/>
          <a:p>
            <a:r>
              <a:rPr lang="bn-BD" sz="2700" dirty="0">
                <a:solidFill>
                  <a:srgbClr val="0070C0"/>
                </a:solidFill>
                <a:latin typeface="NikoshBAN" panose="02000000000000000000" pitchFamily="2" charset="0"/>
                <a:cs typeface="NikoshBAN" panose="02000000000000000000" pitchFamily="2" charset="0"/>
              </a:rPr>
              <a:t>সূর্যকে কেন্দ্র করে ৮ টি  গ্রহ </a:t>
            </a:r>
            <a:r>
              <a:rPr lang="bn-BD" sz="2700" dirty="0" smtClean="0">
                <a:solidFill>
                  <a:srgbClr val="0070C0"/>
                </a:solidFill>
                <a:latin typeface="NikoshBAN" panose="02000000000000000000" pitchFamily="2" charset="0"/>
                <a:cs typeface="NikoshBAN" panose="02000000000000000000" pitchFamily="2" charset="0"/>
              </a:rPr>
              <a:t>ঘুরছে</a:t>
            </a:r>
            <a:endParaRPr lang="en-US" sz="2700" dirty="0">
              <a:solidFill>
                <a:srgbClr val="0070C0"/>
              </a:solidFill>
              <a:latin typeface="NikoshBAN" panose="02000000000000000000" pitchFamily="2" charset="0"/>
              <a:cs typeface="NikoshBAN" panose="02000000000000000000" pitchFamily="2"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807" y="1667385"/>
            <a:ext cx="4273151" cy="266872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4636" y="1667384"/>
            <a:ext cx="3262971" cy="2668721"/>
          </a:xfrm>
          <a:prstGeom prst="rect">
            <a:avLst/>
          </a:prstGeom>
        </p:spPr>
      </p:pic>
    </p:spTree>
    <p:extLst>
      <p:ext uri="{BB962C8B-B14F-4D97-AF65-F5344CB8AC3E}">
        <p14:creationId xmlns:p14="http://schemas.microsoft.com/office/powerpoint/2010/main" val="410087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1477</TotalTime>
  <Words>730</Words>
  <Application>Microsoft Office PowerPoint</Application>
  <PresentationFormat>On-screen Show (4:3)</PresentationFormat>
  <Paragraphs>88</Paragraphs>
  <Slides>22</Slides>
  <Notes>19</Notes>
  <HiddenSlides>1</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2" baseType="lpstr">
      <vt:lpstr>Arial</vt:lpstr>
      <vt:lpstr>Calibri</vt:lpstr>
      <vt:lpstr>Calibri Light</vt:lpstr>
      <vt:lpstr>Cambria Math</vt:lpstr>
      <vt:lpstr>Nikosh</vt:lpstr>
      <vt:lpstr>NikoshBAN</vt:lpstr>
      <vt:lpstr>Vrinda</vt:lpstr>
      <vt:lpstr>Wingdings</vt:lpstr>
      <vt:lpstr>Office Theme</vt:lpstr>
      <vt:lpstr>Packager Shell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ANISUR</dc:creator>
  <cp:lastModifiedBy>MD. ANISUR RAHMAN</cp:lastModifiedBy>
  <cp:revision>336</cp:revision>
  <dcterms:created xsi:type="dcterms:W3CDTF">2014-09-20T16:42:22Z</dcterms:created>
  <dcterms:modified xsi:type="dcterms:W3CDTF">2016-08-10T04:32:04Z</dcterms:modified>
</cp:coreProperties>
</file>